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8"/>
  </p:notesMasterIdLst>
  <p:handoutMasterIdLst>
    <p:handoutMasterId r:id="rId19"/>
  </p:handoutMasterIdLst>
  <p:sldIdLst>
    <p:sldId id="257" r:id="rId2"/>
    <p:sldId id="258" r:id="rId3"/>
    <p:sldId id="259" r:id="rId4"/>
    <p:sldId id="260" r:id="rId5"/>
    <p:sldId id="263" r:id="rId6"/>
    <p:sldId id="261" r:id="rId7"/>
    <p:sldId id="262" r:id="rId8"/>
    <p:sldId id="264" r:id="rId9"/>
    <p:sldId id="269" r:id="rId10"/>
    <p:sldId id="265" r:id="rId11"/>
    <p:sldId id="266" r:id="rId12"/>
    <p:sldId id="267" r:id="rId13"/>
    <p:sldId id="270" r:id="rId14"/>
    <p:sldId id="271" r:id="rId15"/>
    <p:sldId id="272"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nior christophe" userId="1c3299f779fcda81" providerId="LiveId" clId="{C179F19B-ADFC-4C3D-AB21-1E3219EFC877}"/>
    <pc:docChg chg="custSel addSld modSld">
      <pc:chgData name="junior christophe" userId="1c3299f779fcda81" providerId="LiveId" clId="{C179F19B-ADFC-4C3D-AB21-1E3219EFC877}" dt="2025-03-26T08:32:14.731" v="26"/>
      <pc:docMkLst>
        <pc:docMk/>
      </pc:docMkLst>
      <pc:sldChg chg="modTransition">
        <pc:chgData name="junior christophe" userId="1c3299f779fcda81" providerId="LiveId" clId="{C179F19B-ADFC-4C3D-AB21-1E3219EFC877}" dt="2025-03-26T08:32:14.731" v="26"/>
        <pc:sldMkLst>
          <pc:docMk/>
          <pc:sldMk cId="4043737824" sldId="257"/>
        </pc:sldMkLst>
      </pc:sldChg>
      <pc:sldChg chg="modSp new mod">
        <pc:chgData name="junior christophe" userId="1c3299f779fcda81" providerId="LiveId" clId="{C179F19B-ADFC-4C3D-AB21-1E3219EFC877}" dt="2025-03-23T03:23:05.768" v="19" actId="20577"/>
        <pc:sldMkLst>
          <pc:docMk/>
          <pc:sldMk cId="99438128" sldId="268"/>
        </pc:sldMkLst>
        <pc:spChg chg="mod">
          <ac:chgData name="junior christophe" userId="1c3299f779fcda81" providerId="LiveId" clId="{C179F19B-ADFC-4C3D-AB21-1E3219EFC877}" dt="2025-03-23T03:23:05.768" v="19" actId="20577"/>
          <ac:spMkLst>
            <pc:docMk/>
            <pc:sldMk cId="99438128" sldId="268"/>
            <ac:spMk id="2" creationId="{BEC4A8F2-F26C-6C54-1309-00D1DD2D814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2641A86-FBF4-4831-9FF4-7B487F3492D7}" type="datetime1">
              <a:rPr lang="fr-FR" smtClean="0"/>
              <a:t>26/03/2025</a:t>
            </a:fld>
            <a:endParaRPr lang="en-US" dirty="0"/>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jp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713F8BB-B1B5-4D35-A08C-A275931309FC}" type="datetime1">
              <a:rPr lang="fr-FR" smtClean="0"/>
              <a:t>26/03/2025</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
              <a:t>Modifiez les styles du texte du masque</a:t>
            </a:r>
            <a:endParaRPr lang="en-US"/>
          </a:p>
          <a:p>
            <a:pPr lvl="1" rtl="0"/>
            <a:r>
              <a:rPr lang="fr"/>
              <a:t>Deuxième niveau</a:t>
            </a:r>
          </a:p>
          <a:p>
            <a:pPr lvl="2" rtl="0"/>
            <a:r>
              <a:rPr lang="fr"/>
              <a:t>Troisième niveau</a:t>
            </a:r>
          </a:p>
          <a:p>
            <a:pPr lvl="3" rtl="0"/>
            <a:r>
              <a:rPr lang="fr"/>
              <a:t>Quatrième niveau</a:t>
            </a:r>
          </a:p>
          <a:p>
            <a:pPr lvl="4" rtl="0"/>
            <a:r>
              <a:rPr lang="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fr-FR"/>
              <a:t>Modifiez le style du titre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pPr rtl="0"/>
            <a:fld id="{EABA18A1-B72F-49DD-8A51-DC4A9B10C77C}" type="datetime1">
              <a:rPr lang="fr-FR" smtClean="0"/>
              <a:t>26/03/2025</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pPr rtl="0"/>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pPr rtl="0"/>
            <a:fld id="{3A98EE3D-8CD1-4C3F-BD1C-C98C9596463C}" type="slidenum">
              <a:rPr lang="en-US" smtClean="0"/>
              <a:t>‹N°›</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1643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pPr rtl="0"/>
            <a:fld id="{97A74DDF-14B3-4359-B246-DC1DC867FD8F}" type="datetime1">
              <a:rPr lang="fr-FR" smtClean="0"/>
              <a:t>26/03/2025</a:t>
            </a:fld>
            <a:endParaRPr lang="en-US" dirty="0"/>
          </a:p>
        </p:txBody>
      </p:sp>
      <p:sp>
        <p:nvSpPr>
          <p:cNvPr id="5" name="Footer Placeholder 4"/>
          <p:cNvSpPr>
            <a:spLocks noGrp="1"/>
          </p:cNvSpPr>
          <p:nvPr>
            <p:ph type="ftr" sz="quarter" idx="11"/>
          </p:nvPr>
        </p:nvSpPr>
        <p:spPr/>
        <p:txBody>
          <a:bodyPr/>
          <a:lstStyle/>
          <a:p>
            <a:pPr rtl="0"/>
            <a:endParaRPr lang="en-US" dirty="0"/>
          </a:p>
        </p:txBody>
      </p:sp>
      <p:sp>
        <p:nvSpPr>
          <p:cNvPr id="6" name="Slide Number Placeholder 5"/>
          <p:cNvSpPr>
            <a:spLocks noGrp="1"/>
          </p:cNvSpPr>
          <p:nvPr>
            <p:ph type="sldNum" sz="quarter" idx="12"/>
          </p:nvPr>
        </p:nvSpPr>
        <p:spPr/>
        <p:txBody>
          <a:bodyPr/>
          <a:lstStyle/>
          <a:p>
            <a:pPr rtl="0"/>
            <a:fld id="{3A98EE3D-8CD1-4C3F-BD1C-C98C9596463C}" type="slidenum">
              <a:rPr lang="en-US" smtClean="0"/>
              <a:t>‹N°›</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63011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fr-FR"/>
              <a:t>Modifiez le style du titre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pPr rtl="0"/>
            <a:fld id="{72DB94D9-FA33-4622-B5B0-3A212B55AFC9}" type="datetime1">
              <a:rPr lang="fr-FR" smtClean="0"/>
              <a:t>26/03/2025</a:t>
            </a:fld>
            <a:endParaRPr lang="en-US" dirty="0"/>
          </a:p>
        </p:txBody>
      </p:sp>
      <p:sp>
        <p:nvSpPr>
          <p:cNvPr id="5" name="Footer Placeholder 4"/>
          <p:cNvSpPr>
            <a:spLocks noGrp="1"/>
          </p:cNvSpPr>
          <p:nvPr>
            <p:ph type="ftr" sz="quarter" idx="11"/>
          </p:nvPr>
        </p:nvSpPr>
        <p:spPr/>
        <p:txBody>
          <a:bodyPr/>
          <a:lstStyle/>
          <a:p>
            <a:pPr rtl="0"/>
            <a:endParaRPr lang="en-US" dirty="0"/>
          </a:p>
        </p:txBody>
      </p:sp>
      <p:sp>
        <p:nvSpPr>
          <p:cNvPr id="6" name="Slide Number Placeholder 5"/>
          <p:cNvSpPr>
            <a:spLocks noGrp="1"/>
          </p:cNvSpPr>
          <p:nvPr>
            <p:ph type="sldNum" sz="quarter" idx="12"/>
          </p:nvPr>
        </p:nvSpPr>
        <p:spPr/>
        <p:txBody>
          <a:bodyPr/>
          <a:lstStyle/>
          <a:p>
            <a:pPr rtl="0"/>
            <a:fld id="{3A98EE3D-8CD1-4C3F-BD1C-C98C9596463C}" type="slidenum">
              <a:rPr lang="en-US" smtClean="0"/>
              <a:t>‹N°›</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378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pPr rtl="0"/>
            <a:fld id="{75162FBC-E467-46B8-ABE1-98D95CFF2BA6}" type="datetime1">
              <a:rPr lang="fr-FR" smtClean="0"/>
              <a:t>26/03/2025</a:t>
            </a:fld>
            <a:endParaRPr lang="en-US" dirty="0"/>
          </a:p>
        </p:txBody>
      </p:sp>
      <p:sp>
        <p:nvSpPr>
          <p:cNvPr id="5" name="Footer Placeholder 4"/>
          <p:cNvSpPr>
            <a:spLocks noGrp="1"/>
          </p:cNvSpPr>
          <p:nvPr>
            <p:ph type="ftr" sz="quarter" idx="11"/>
          </p:nvPr>
        </p:nvSpPr>
        <p:spPr/>
        <p:txBody>
          <a:bodyPr/>
          <a:lstStyle/>
          <a:p>
            <a:pPr rtl="0"/>
            <a:endParaRPr lang="en-US" dirty="0"/>
          </a:p>
        </p:txBody>
      </p:sp>
      <p:sp>
        <p:nvSpPr>
          <p:cNvPr id="6" name="Slide Number Placeholder 5"/>
          <p:cNvSpPr>
            <a:spLocks noGrp="1"/>
          </p:cNvSpPr>
          <p:nvPr>
            <p:ph type="sldNum" sz="quarter" idx="12"/>
          </p:nvPr>
        </p:nvSpPr>
        <p:spPr/>
        <p:txBody>
          <a:bodyPr/>
          <a:lstStyle/>
          <a:p>
            <a:pPr rtl="0"/>
            <a:fld id="{3A98EE3D-8CD1-4C3F-BD1C-C98C9596463C}" type="slidenum">
              <a:rPr lang="en-US" smtClean="0"/>
              <a:t>‹N°›</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59742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fr-FR"/>
              <a:t>Modifiez le style du titre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pPr rtl="0"/>
            <a:fld id="{33CD2423-DC0C-47A2-8916-10643EB35EC9}" type="datetime1">
              <a:rPr lang="fr-FR" smtClean="0"/>
              <a:t>26/03/2025</a:t>
            </a:fld>
            <a:endParaRPr lang="en-US" dirty="0"/>
          </a:p>
        </p:txBody>
      </p:sp>
      <p:sp>
        <p:nvSpPr>
          <p:cNvPr id="5" name="Footer Placeholder 4"/>
          <p:cNvSpPr>
            <a:spLocks noGrp="1"/>
          </p:cNvSpPr>
          <p:nvPr>
            <p:ph type="ftr" sz="quarter" idx="11"/>
          </p:nvPr>
        </p:nvSpPr>
        <p:spPr/>
        <p:txBody>
          <a:bodyPr/>
          <a:lstStyle/>
          <a:p>
            <a:pPr rtl="0"/>
            <a:endParaRPr lang="en-US" dirty="0"/>
          </a:p>
        </p:txBody>
      </p:sp>
      <p:sp>
        <p:nvSpPr>
          <p:cNvPr id="6" name="Slide Number Placeholder 5"/>
          <p:cNvSpPr>
            <a:spLocks noGrp="1"/>
          </p:cNvSpPr>
          <p:nvPr>
            <p:ph type="sldNum" sz="quarter" idx="12"/>
          </p:nvPr>
        </p:nvSpPr>
        <p:spPr/>
        <p:txBody>
          <a:bodyPr/>
          <a:lstStyle/>
          <a:p>
            <a:pPr rtl="0"/>
            <a:fld id="{3A98EE3D-8CD1-4C3F-BD1C-C98C9596463C}" type="slidenum">
              <a:rPr lang="en-US" smtClean="0"/>
              <a:t>‹N°›</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29700573"/>
      </p:ext>
    </p:extLst>
  </p:cSld>
  <p:clrMapOvr>
    <a:masterClrMapping/>
  </p:clrMapOvr>
  <p:hf sldNum="0" hdr="0" ft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fr-FR"/>
              <a:t>Modifiez le style du titre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pPr rtl="0"/>
            <a:fld id="{F810B38C-D4F5-42C2-967A-0B7FC97B2621}" type="datetime1">
              <a:rPr lang="fr-FR" smtClean="0"/>
              <a:t>26/03/2025</a:t>
            </a:fld>
            <a:endParaRPr lang="en-US" dirty="0"/>
          </a:p>
        </p:txBody>
      </p:sp>
      <p:sp>
        <p:nvSpPr>
          <p:cNvPr id="6" name="Footer Placeholder 5"/>
          <p:cNvSpPr>
            <a:spLocks noGrp="1"/>
          </p:cNvSpPr>
          <p:nvPr>
            <p:ph type="ftr" sz="quarter" idx="11"/>
          </p:nvPr>
        </p:nvSpPr>
        <p:spPr/>
        <p:txBody>
          <a:bodyPr/>
          <a:lstStyle/>
          <a:p>
            <a:pPr rtl="0"/>
            <a:endParaRPr lang="en-US" dirty="0"/>
          </a:p>
        </p:txBody>
      </p:sp>
      <p:sp>
        <p:nvSpPr>
          <p:cNvPr id="7" name="Slide Number Placeholder 6"/>
          <p:cNvSpPr>
            <a:spLocks noGrp="1"/>
          </p:cNvSpPr>
          <p:nvPr>
            <p:ph type="sldNum" sz="quarter" idx="12"/>
          </p:nvPr>
        </p:nvSpPr>
        <p:spPr/>
        <p:txBody>
          <a:bodyPr/>
          <a:lstStyle/>
          <a:p>
            <a:pPr rtl="0"/>
            <a:fld id="{3A98EE3D-8CD1-4C3F-BD1C-C98C9596463C}" type="slidenum">
              <a:rPr lang="en-US" smtClean="0"/>
              <a:t>‹N°›</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59487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fr-FR"/>
              <a:t>Modifiez le style du titre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447191" y="2824269"/>
            <a:ext cx="4645152" cy="264445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412362" y="2821491"/>
            <a:ext cx="4645152" cy="263737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pPr rtl="0"/>
            <a:fld id="{76C9646D-2F82-4FD6-98A1-C2A4C26D0529}" type="datetime1">
              <a:rPr lang="fr-FR" smtClean="0"/>
              <a:t>26/03/2025</a:t>
            </a:fld>
            <a:endParaRPr lang="en-US" dirty="0"/>
          </a:p>
        </p:txBody>
      </p:sp>
      <p:sp>
        <p:nvSpPr>
          <p:cNvPr id="8" name="Footer Placeholder 7"/>
          <p:cNvSpPr>
            <a:spLocks noGrp="1"/>
          </p:cNvSpPr>
          <p:nvPr>
            <p:ph type="ftr" sz="quarter" idx="11"/>
          </p:nvPr>
        </p:nvSpPr>
        <p:spPr/>
        <p:txBody>
          <a:bodyPr/>
          <a:lstStyle/>
          <a:p>
            <a:pPr rtl="0"/>
            <a:endParaRPr lang="en-US" dirty="0"/>
          </a:p>
        </p:txBody>
      </p:sp>
      <p:sp>
        <p:nvSpPr>
          <p:cNvPr id="9" name="Slide Number Placeholder 8"/>
          <p:cNvSpPr>
            <a:spLocks noGrp="1"/>
          </p:cNvSpPr>
          <p:nvPr>
            <p:ph type="sldNum" sz="quarter" idx="12"/>
          </p:nvPr>
        </p:nvSpPr>
        <p:spPr/>
        <p:txBody>
          <a:bodyPr/>
          <a:lstStyle/>
          <a:p>
            <a:pPr rtl="0"/>
            <a:fld id="{3A98EE3D-8CD1-4C3F-BD1C-C98C9596463C}" type="slidenum">
              <a:rPr lang="en-US" smtClean="0"/>
              <a:t>‹N°›</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57256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pPr rtl="0"/>
            <a:fld id="{33CD2423-DC0C-47A2-8916-10643EB35EC9}" type="datetime1">
              <a:rPr lang="fr-FR" smtClean="0"/>
              <a:t>26/03/2025</a:t>
            </a:fld>
            <a:endParaRPr lang="en-US" dirty="0"/>
          </a:p>
        </p:txBody>
      </p:sp>
      <p:sp>
        <p:nvSpPr>
          <p:cNvPr id="4" name="Footer Placeholder 3"/>
          <p:cNvSpPr>
            <a:spLocks noGrp="1"/>
          </p:cNvSpPr>
          <p:nvPr>
            <p:ph type="ftr" sz="quarter" idx="11"/>
          </p:nvPr>
        </p:nvSpPr>
        <p:spPr/>
        <p:txBody>
          <a:bodyPr/>
          <a:lstStyle/>
          <a:p>
            <a:pPr rtl="0"/>
            <a:endParaRPr lang="en-US" dirty="0"/>
          </a:p>
        </p:txBody>
      </p:sp>
      <p:sp>
        <p:nvSpPr>
          <p:cNvPr id="5" name="Slide Number Placeholder 4"/>
          <p:cNvSpPr>
            <a:spLocks noGrp="1"/>
          </p:cNvSpPr>
          <p:nvPr>
            <p:ph type="sldNum" sz="quarter" idx="12"/>
          </p:nvPr>
        </p:nvSpPr>
        <p:spPr/>
        <p:txBody>
          <a:bodyPr/>
          <a:lstStyle/>
          <a:p>
            <a:pPr rtl="0"/>
            <a:fld id="{3A98EE3D-8CD1-4C3F-BD1C-C98C9596463C}" type="slidenum">
              <a:rPr lang="en-US" smtClean="0"/>
              <a:t>‹N°›</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64541897"/>
      </p:ext>
    </p:extLst>
  </p:cSld>
  <p:clrMapOvr>
    <a:masterClrMapping/>
  </p:clrMapOvr>
  <p:hf sldNum="0" hdr="0" ft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fld id="{8C7E81F3-FFCD-4236-B158-26C78CAC6E11}" type="datetime1">
              <a:rPr lang="fr-FR" smtClean="0"/>
              <a:t>26/03/2025</a:t>
            </a:fld>
            <a:endParaRPr lang="en-US" dirty="0"/>
          </a:p>
        </p:txBody>
      </p:sp>
      <p:sp>
        <p:nvSpPr>
          <p:cNvPr id="3" name="Footer Placeholder 2"/>
          <p:cNvSpPr>
            <a:spLocks noGrp="1"/>
          </p:cNvSpPr>
          <p:nvPr>
            <p:ph type="ftr" sz="quarter" idx="11"/>
          </p:nvPr>
        </p:nvSpPr>
        <p:spPr/>
        <p:txBody>
          <a:bodyPr/>
          <a:lstStyle/>
          <a:p>
            <a:pPr rtl="0"/>
            <a:endParaRPr lang="en-US" dirty="0"/>
          </a:p>
        </p:txBody>
      </p:sp>
      <p:sp>
        <p:nvSpPr>
          <p:cNvPr id="4" name="Slide Number Placeholder 3"/>
          <p:cNvSpPr>
            <a:spLocks noGrp="1"/>
          </p:cNvSpPr>
          <p:nvPr>
            <p:ph type="sldNum" sz="quarter" idx="12"/>
          </p:nvPr>
        </p:nvSpPr>
        <p:spPr/>
        <p:txBody>
          <a:bodyPr/>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16527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fr-FR"/>
              <a:t>Modifiez le style du titre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pPr rtl="0"/>
            <a:fld id="{0A97361A-7C50-452A-9761-2F2CCDC29838}" type="datetime1">
              <a:rPr lang="fr-FR" smtClean="0"/>
              <a:t>26/03/2025</a:t>
            </a:fld>
            <a:endParaRPr lang="en-US" dirty="0"/>
          </a:p>
        </p:txBody>
      </p:sp>
      <p:sp>
        <p:nvSpPr>
          <p:cNvPr id="6" name="Footer Placeholder 5"/>
          <p:cNvSpPr>
            <a:spLocks noGrp="1"/>
          </p:cNvSpPr>
          <p:nvPr>
            <p:ph type="ftr" sz="quarter" idx="11"/>
          </p:nvPr>
        </p:nvSpPr>
        <p:spPr/>
        <p:txBody>
          <a:bodyPr/>
          <a:lstStyle/>
          <a:p>
            <a:pPr rtl="0"/>
            <a:endParaRPr lang="en-US" dirty="0"/>
          </a:p>
        </p:txBody>
      </p:sp>
      <p:sp>
        <p:nvSpPr>
          <p:cNvPr id="7" name="Slide Number Placeholder 6"/>
          <p:cNvSpPr>
            <a:spLocks noGrp="1"/>
          </p:cNvSpPr>
          <p:nvPr>
            <p:ph type="sldNum" sz="quarter" idx="12"/>
          </p:nvPr>
        </p:nvSpPr>
        <p:spPr/>
        <p:txBody>
          <a:bodyPr/>
          <a:lstStyle/>
          <a:p>
            <a:pPr rtl="0"/>
            <a:fld id="{3A98EE3D-8CD1-4C3F-BD1C-C98C9596463C}" type="slidenum">
              <a:rPr lang="en-US" smtClean="0"/>
              <a:pPr rtl="0"/>
              <a:t>‹N°›</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24362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pPr rtl="0"/>
            <a:fld id="{7E208F8F-9785-4D7E-B2D7-6FB9149CAF24}" type="datetime1">
              <a:rPr lang="fr-FR" smtClean="0"/>
              <a:t>26/03/2025</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pPr algn="l" rtl="0"/>
            <a:endParaRPr lang="en-US" dirty="0"/>
          </a:p>
        </p:txBody>
      </p:sp>
      <p:sp>
        <p:nvSpPr>
          <p:cNvPr id="7" name="Slide Number Placeholder 6"/>
          <p:cNvSpPr>
            <a:spLocks noGrp="1"/>
          </p:cNvSpPr>
          <p:nvPr>
            <p:ph type="sldNum" sz="quarter" idx="12"/>
          </p:nvPr>
        </p:nvSpPr>
        <p:spPr/>
        <p:txBody>
          <a:bodyPr/>
          <a:lstStyle/>
          <a:p>
            <a:pPr rtl="0"/>
            <a:fld id="{3A98EE3D-8CD1-4C3F-BD1C-C98C9596463C}" type="slidenum">
              <a:rPr lang="en-US" smtClean="0"/>
              <a:t>‹N°›</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17069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pPr rtl="0"/>
            <a:fld id="{33CD2423-DC0C-47A2-8916-10643EB35EC9}" type="datetime1">
              <a:rPr lang="fr-FR" smtClean="0"/>
              <a:t>26/03/2025</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pPr rtl="0"/>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pPr rtl="0"/>
            <a:fld id="{3A98EE3D-8CD1-4C3F-BD1C-C98C9596463C}" type="slidenum">
              <a:rPr lang="en-US" smtClean="0"/>
              <a:t>‹N°›</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748840"/>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sldNum="0" hdr="0" ftr="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8FD68DA-43BA-4508-8DE2-BA9BB7B2FA5B}"/>
              </a:ext>
            </a:extLst>
          </p:cNvPr>
          <p:cNvSpPr>
            <a:spLocks noGrp="1"/>
          </p:cNvSpPr>
          <p:nvPr>
            <p:ph type="ctrTitle"/>
          </p:nvPr>
        </p:nvSpPr>
        <p:spPr>
          <a:xfrm>
            <a:off x="5146320" y="699726"/>
            <a:ext cx="5844410" cy="1577788"/>
          </a:xfrm>
        </p:spPr>
        <p:txBody>
          <a:bodyPr rtlCol="0">
            <a:normAutofit/>
          </a:bodyPr>
          <a:lstStyle/>
          <a:p>
            <a:pPr rtl="0"/>
            <a:r>
              <a:rPr lang="fr-CM" sz="2400" b="1" dirty="0">
                <a:latin typeface="Segoe Print" panose="02000600000000000000" pitchFamily="2" charset="0"/>
              </a:rPr>
              <a:t>V</a:t>
            </a:r>
            <a:r>
              <a:rPr lang="fr" sz="2400" b="1" dirty="0">
                <a:latin typeface="Segoe Print" panose="02000600000000000000" pitchFamily="2" charset="0"/>
              </a:rPr>
              <a:t>irtualisation du c</a:t>
            </a:r>
            <a:r>
              <a:rPr lang="fr-CM" sz="2400" b="1" dirty="0">
                <a:latin typeface="Segoe Print" panose="02000600000000000000" pitchFamily="2" charset="0"/>
              </a:rPr>
              <a:t>œ</a:t>
            </a:r>
            <a:r>
              <a:rPr lang="fr" sz="2400" b="1" dirty="0">
                <a:latin typeface="Segoe Print" panose="02000600000000000000" pitchFamily="2" charset="0"/>
              </a:rPr>
              <a:t>ur du réseau 4G</a:t>
            </a:r>
          </a:p>
        </p:txBody>
      </p:sp>
      <p:sp>
        <p:nvSpPr>
          <p:cNvPr id="3" name="Sous-titre 2">
            <a:extLst>
              <a:ext uri="{FF2B5EF4-FFF2-40B4-BE49-F238E27FC236}">
                <a16:creationId xmlns:a16="http://schemas.microsoft.com/office/drawing/2014/main" id="{A8E9CFF2-3777-4FF4-A759-8491175B0B7C}"/>
              </a:ext>
            </a:extLst>
          </p:cNvPr>
          <p:cNvSpPr>
            <a:spLocks noGrp="1"/>
          </p:cNvSpPr>
          <p:nvPr>
            <p:ph type="subTitle" idx="1"/>
          </p:nvPr>
        </p:nvSpPr>
        <p:spPr>
          <a:xfrm>
            <a:off x="4933851" y="2644589"/>
            <a:ext cx="6269347" cy="717176"/>
          </a:xfrm>
        </p:spPr>
        <p:txBody>
          <a:bodyPr rtlCol="0">
            <a:normAutofit fontScale="92500" lnSpcReduction="20000"/>
          </a:bodyPr>
          <a:lstStyle/>
          <a:p>
            <a:pPr rtl="0"/>
            <a:r>
              <a:rPr lang="fr-CM" dirty="0">
                <a:solidFill>
                  <a:schemeClr val="tx1">
                    <a:lumMod val="85000"/>
                    <a:lumOff val="15000"/>
                  </a:schemeClr>
                </a:solidFill>
                <a:latin typeface="Segoe Print" panose="02000600000000000000" pitchFamily="2" charset="0"/>
              </a:rPr>
              <a:t>S</a:t>
            </a:r>
            <a:r>
              <a:rPr lang="fr" dirty="0">
                <a:solidFill>
                  <a:schemeClr val="tx1">
                    <a:lumMod val="85000"/>
                    <a:lumOff val="15000"/>
                  </a:schemeClr>
                </a:solidFill>
                <a:latin typeface="Segoe Print" panose="02000600000000000000" pitchFamily="2" charset="0"/>
              </a:rPr>
              <a:t>imuler la mise en </a:t>
            </a:r>
            <a:r>
              <a:rPr lang="fr-CM" dirty="0">
                <a:solidFill>
                  <a:schemeClr val="tx1">
                    <a:lumMod val="85000"/>
                    <a:lumOff val="15000"/>
                  </a:schemeClr>
                </a:solidFill>
                <a:latin typeface="Segoe Print" panose="02000600000000000000" pitchFamily="2" charset="0"/>
              </a:rPr>
              <a:t>œ</a:t>
            </a:r>
            <a:r>
              <a:rPr lang="fr" dirty="0">
                <a:solidFill>
                  <a:schemeClr val="tx1">
                    <a:lumMod val="85000"/>
                    <a:lumOff val="15000"/>
                  </a:schemeClr>
                </a:solidFill>
                <a:latin typeface="Segoe Print" panose="02000600000000000000" pitchFamily="2" charset="0"/>
              </a:rPr>
              <a:t>uvre d’un EPC virtualisé avec NS-3</a:t>
            </a:r>
          </a:p>
        </p:txBody>
      </p:sp>
      <p:pic>
        <p:nvPicPr>
          <p:cNvPr id="5" name="Image 4" descr="Image contenant un bâtiment, un siège, un banc, un côté&#10;&#10;Description générée automatiquement">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sp>
        <p:nvSpPr>
          <p:cNvPr id="4" name="ZoneTexte 3">
            <a:extLst>
              <a:ext uri="{FF2B5EF4-FFF2-40B4-BE49-F238E27FC236}">
                <a16:creationId xmlns:a16="http://schemas.microsoft.com/office/drawing/2014/main" id="{EB3B8825-79E7-CEA1-0C15-1D16B02041CE}"/>
              </a:ext>
            </a:extLst>
          </p:cNvPr>
          <p:cNvSpPr txBox="1"/>
          <p:nvPr/>
        </p:nvSpPr>
        <p:spPr>
          <a:xfrm>
            <a:off x="9161929" y="4903694"/>
            <a:ext cx="2689412" cy="646331"/>
          </a:xfrm>
          <a:prstGeom prst="rect">
            <a:avLst/>
          </a:prstGeom>
          <a:noFill/>
        </p:spPr>
        <p:txBody>
          <a:bodyPr wrap="square" rtlCol="0">
            <a:spAutoFit/>
          </a:bodyPr>
          <a:lstStyle/>
          <a:p>
            <a:r>
              <a:rPr lang="fr-FR" dirty="0">
                <a:latin typeface="Segoe Print" panose="02000600000000000000" pitchFamily="2" charset="0"/>
              </a:rPr>
              <a:t>Sous la supervision de </a:t>
            </a:r>
            <a:r>
              <a:rPr lang="fr-FR" b="1" dirty="0">
                <a:latin typeface="Segoe Print" panose="02000600000000000000" pitchFamily="2" charset="0"/>
              </a:rPr>
              <a:t>PR. TONYE </a:t>
            </a:r>
            <a:endParaRPr lang="fr-CM" b="1" dirty="0">
              <a:latin typeface="Segoe Print" panose="02000600000000000000" pitchFamily="2" charset="0"/>
            </a:endParaRPr>
          </a:p>
        </p:txBody>
      </p:sp>
    </p:spTree>
    <p:extLst>
      <p:ext uri="{BB962C8B-B14F-4D97-AF65-F5344CB8AC3E}">
        <p14:creationId xmlns:p14="http://schemas.microsoft.com/office/powerpoint/2010/main" val="404373782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B27F463-8789-4FB5-6BC8-042AB8CAF29C}"/>
              </a:ext>
            </a:extLst>
          </p:cNvPr>
          <p:cNvSpPr>
            <a:spLocks noGrp="1"/>
          </p:cNvSpPr>
          <p:nvPr>
            <p:ph type="title"/>
          </p:nvPr>
        </p:nvSpPr>
        <p:spPr/>
        <p:txBody>
          <a:bodyPr/>
          <a:lstStyle/>
          <a:p>
            <a:r>
              <a:rPr lang="fr-FR" dirty="0">
                <a:latin typeface="Segoe Print" panose="02000600000000000000" pitchFamily="2" charset="0"/>
              </a:rPr>
              <a:t>Simulation sur </a:t>
            </a:r>
            <a:r>
              <a:rPr lang="fr-FR" dirty="0" err="1">
                <a:latin typeface="Segoe Print" panose="02000600000000000000" pitchFamily="2" charset="0"/>
              </a:rPr>
              <a:t>netanim</a:t>
            </a:r>
            <a:endParaRPr lang="fr-CM" dirty="0">
              <a:latin typeface="Segoe Print" panose="02000600000000000000" pitchFamily="2" charset="0"/>
            </a:endParaRPr>
          </a:p>
        </p:txBody>
      </p:sp>
      <p:pic>
        <p:nvPicPr>
          <p:cNvPr id="6" name="Espace réservé du contenu 5">
            <a:extLst>
              <a:ext uri="{FF2B5EF4-FFF2-40B4-BE49-F238E27FC236}">
                <a16:creationId xmlns:a16="http://schemas.microsoft.com/office/drawing/2014/main" id="{42022740-E2AF-5C97-0C6E-7DCDD8567B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1357" y="1853754"/>
            <a:ext cx="7433113" cy="41811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Espace réservé de la date 3">
            <a:extLst>
              <a:ext uri="{FF2B5EF4-FFF2-40B4-BE49-F238E27FC236}">
                <a16:creationId xmlns:a16="http://schemas.microsoft.com/office/drawing/2014/main" id="{A129DC6C-77F8-594F-D315-301B2362793E}"/>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710297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a:extLst>
              <a:ext uri="{FF2B5EF4-FFF2-40B4-BE49-F238E27FC236}">
                <a16:creationId xmlns:a16="http://schemas.microsoft.com/office/drawing/2014/main" id="{7785D312-5114-086D-9567-A03B1E40E1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333" y="1855001"/>
            <a:ext cx="5325302" cy="299548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Espace réservé de la date 3">
            <a:extLst>
              <a:ext uri="{FF2B5EF4-FFF2-40B4-BE49-F238E27FC236}">
                <a16:creationId xmlns:a16="http://schemas.microsoft.com/office/drawing/2014/main" id="{A62DDE3C-CCD8-211C-B544-4EB9B3919FC2}"/>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pic>
        <p:nvPicPr>
          <p:cNvPr id="10" name="Image 9">
            <a:extLst>
              <a:ext uri="{FF2B5EF4-FFF2-40B4-BE49-F238E27FC236}">
                <a16:creationId xmlns:a16="http://schemas.microsoft.com/office/drawing/2014/main" id="{89FBECDC-9C5E-9D71-6CE6-922DA8F472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5953" y="1855001"/>
            <a:ext cx="5239001" cy="29469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045404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8A9803D-66A5-82A8-0E7D-802B9C1EC5F7}"/>
              </a:ext>
            </a:extLst>
          </p:cNvPr>
          <p:cNvSpPr>
            <a:spLocks noGrp="1"/>
          </p:cNvSpPr>
          <p:nvPr>
            <p:ph type="title"/>
          </p:nvPr>
        </p:nvSpPr>
        <p:spPr/>
        <p:txBody>
          <a:bodyPr/>
          <a:lstStyle/>
          <a:p>
            <a:r>
              <a:rPr lang="fr-FR" dirty="0">
                <a:latin typeface="Segoe Print" panose="02000600000000000000" pitchFamily="2" charset="0"/>
              </a:rPr>
              <a:t>Interprétation </a:t>
            </a:r>
            <a:endParaRPr lang="fr-CM" dirty="0">
              <a:latin typeface="Segoe Print" panose="02000600000000000000" pitchFamily="2" charset="0"/>
            </a:endParaRPr>
          </a:p>
        </p:txBody>
      </p:sp>
      <p:sp>
        <p:nvSpPr>
          <p:cNvPr id="3" name="Espace réservé du contenu 2">
            <a:extLst>
              <a:ext uri="{FF2B5EF4-FFF2-40B4-BE49-F238E27FC236}">
                <a16:creationId xmlns:a16="http://schemas.microsoft.com/office/drawing/2014/main" id="{1EEA8716-DDF6-C201-290D-6D24C5A111D0}"/>
              </a:ext>
            </a:extLst>
          </p:cNvPr>
          <p:cNvSpPr>
            <a:spLocks noGrp="1"/>
          </p:cNvSpPr>
          <p:nvPr>
            <p:ph idx="1"/>
          </p:nvPr>
        </p:nvSpPr>
        <p:spPr>
          <a:xfrm>
            <a:off x="0" y="2018702"/>
            <a:ext cx="12191999" cy="4034779"/>
          </a:xfrm>
        </p:spPr>
        <p:txBody>
          <a:bodyPr/>
          <a:lstStyle/>
          <a:p>
            <a:pPr marL="0" indent="0">
              <a:buNone/>
            </a:pPr>
            <a:r>
              <a:rPr lang="fr-FR" sz="1600" dirty="0">
                <a:latin typeface="Segoe Print" panose="02000600000000000000" pitchFamily="2" charset="0"/>
              </a:rPr>
              <a:t>Description des composants dans la simulation:</a:t>
            </a:r>
          </a:p>
          <a:p>
            <a:r>
              <a:rPr lang="fr-FR" sz="1600" dirty="0">
                <a:latin typeface="Segoe Print" panose="02000600000000000000" pitchFamily="2" charset="0"/>
              </a:rPr>
              <a:t>Il y a </a:t>
            </a:r>
            <a:r>
              <a:rPr lang="fr-FR" sz="1600" b="1" dirty="0">
                <a:latin typeface="Segoe Print" panose="02000600000000000000" pitchFamily="2" charset="0"/>
              </a:rPr>
              <a:t>9 terminaux mobiles </a:t>
            </a:r>
            <a:r>
              <a:rPr lang="fr-FR" sz="1600" dirty="0">
                <a:latin typeface="Segoe Print" panose="02000600000000000000" pitchFamily="2" charset="0"/>
              </a:rPr>
              <a:t>, Ces terminaux représentent les utilisateurs finaux qui accèdent au réseau LTE pour des services tels que la navigation Internet, les appels </a:t>
            </a:r>
            <a:r>
              <a:rPr lang="fr-FR" sz="1600" dirty="0" err="1">
                <a:latin typeface="Segoe Print" panose="02000600000000000000" pitchFamily="2" charset="0"/>
              </a:rPr>
              <a:t>VoLTE</a:t>
            </a:r>
            <a:r>
              <a:rPr lang="fr-FR" sz="1600" dirty="0">
                <a:latin typeface="Segoe Print" panose="02000600000000000000" pitchFamily="2" charset="0"/>
              </a:rPr>
              <a:t>, ou le streaming, Chaque terminal mobile communique avec une station de base </a:t>
            </a:r>
            <a:r>
              <a:rPr lang="fr-FR" sz="1600" dirty="0" err="1">
                <a:latin typeface="Segoe Print" panose="02000600000000000000" pitchFamily="2" charset="0"/>
              </a:rPr>
              <a:t>eNodeB</a:t>
            </a:r>
            <a:r>
              <a:rPr lang="fr-FR" sz="1600" dirty="0">
                <a:latin typeface="Segoe Print" panose="02000600000000000000" pitchFamily="2" charset="0"/>
              </a:rPr>
              <a:t> située dans sa zone de couverture.</a:t>
            </a:r>
          </a:p>
          <a:p>
            <a:r>
              <a:rPr lang="fr-FR" sz="1600" b="1" dirty="0">
                <a:latin typeface="Segoe Print" panose="02000600000000000000" pitchFamily="2" charset="0"/>
              </a:rPr>
              <a:t>Stations de base </a:t>
            </a:r>
            <a:r>
              <a:rPr lang="fr-FR" sz="1600" b="1" dirty="0" err="1">
                <a:latin typeface="Segoe Print" panose="02000600000000000000" pitchFamily="2" charset="0"/>
              </a:rPr>
              <a:t>eNodeB</a:t>
            </a:r>
            <a:r>
              <a:rPr lang="fr-FR" sz="1600" b="1" dirty="0">
                <a:latin typeface="Segoe Print" panose="02000600000000000000" pitchFamily="2" charset="0"/>
              </a:rPr>
              <a:t>, </a:t>
            </a:r>
            <a:r>
              <a:rPr lang="fr-FR" sz="1600" dirty="0">
                <a:latin typeface="Segoe Print" panose="02000600000000000000" pitchFamily="2" charset="0"/>
              </a:rPr>
              <a:t>Les 3 stations de base </a:t>
            </a:r>
            <a:r>
              <a:rPr lang="fr-FR" sz="1600" dirty="0" err="1">
                <a:latin typeface="Segoe Print" panose="02000600000000000000" pitchFamily="2" charset="0"/>
              </a:rPr>
              <a:t>eNodeB</a:t>
            </a:r>
            <a:r>
              <a:rPr lang="fr-FR" sz="1600" dirty="0">
                <a:latin typeface="Segoe Print" panose="02000600000000000000" pitchFamily="2" charset="0"/>
              </a:rPr>
              <a:t> (visibles à droite de l'image) assurent la connectivité radio entre les terminaux mobiles et le réseau LTE</a:t>
            </a:r>
            <a:r>
              <a:rPr lang="fr-FR" sz="1600" b="1" dirty="0">
                <a:latin typeface="Segoe Print" panose="02000600000000000000" pitchFamily="2" charset="0"/>
              </a:rPr>
              <a:t>, </a:t>
            </a:r>
            <a:r>
              <a:rPr lang="fr-FR" sz="1600" dirty="0">
                <a:latin typeface="Segoe Print" panose="02000600000000000000" pitchFamily="2" charset="0"/>
              </a:rPr>
              <a:t>Chaque </a:t>
            </a:r>
            <a:r>
              <a:rPr lang="fr-FR" sz="1600" dirty="0" err="1">
                <a:latin typeface="Segoe Print" panose="02000600000000000000" pitchFamily="2" charset="0"/>
              </a:rPr>
              <a:t>eNodeB</a:t>
            </a:r>
            <a:r>
              <a:rPr lang="fr-FR" sz="1600" dirty="0">
                <a:latin typeface="Segoe Print" panose="02000600000000000000" pitchFamily="2" charset="0"/>
              </a:rPr>
              <a:t> gère une cellule correspondant à une zone de couverture spécifique (les cercles autour des </a:t>
            </a:r>
            <a:r>
              <a:rPr lang="fr-FR" sz="1600" dirty="0" err="1">
                <a:latin typeface="Segoe Print" panose="02000600000000000000" pitchFamily="2" charset="0"/>
              </a:rPr>
              <a:t>eNodeB</a:t>
            </a:r>
            <a:r>
              <a:rPr lang="fr-FR" sz="1600" dirty="0">
                <a:latin typeface="Segoe Print" panose="02000600000000000000" pitchFamily="2" charset="0"/>
              </a:rPr>
              <a:t> dans le schéma).</a:t>
            </a:r>
          </a:p>
          <a:p>
            <a:r>
              <a:rPr lang="fr-FR" sz="1600" b="1" dirty="0">
                <a:latin typeface="Segoe Print" panose="02000600000000000000" pitchFamily="2" charset="0"/>
              </a:rPr>
              <a:t>L’EPC (représenté par le serveur en bas à droite) </a:t>
            </a:r>
            <a:r>
              <a:rPr lang="fr-FR" sz="1600" dirty="0">
                <a:latin typeface="Segoe Print" panose="02000600000000000000" pitchFamily="2" charset="0"/>
              </a:rPr>
              <a:t>est le cœur du réseau LTE, Il gère la signalisation, la mobilité, l’authentification des utilisateurs, et le transfert des données vers le réseau externe (Internet).</a:t>
            </a:r>
          </a:p>
          <a:p>
            <a:r>
              <a:rPr lang="fr-FR" sz="1600" dirty="0">
                <a:latin typeface="Segoe Print" panose="02000600000000000000" pitchFamily="2" charset="0"/>
              </a:rPr>
              <a:t>Le </a:t>
            </a:r>
            <a:r>
              <a:rPr lang="fr-FR" sz="1600" b="1" dirty="0" err="1">
                <a:latin typeface="Segoe Print" panose="02000600000000000000" pitchFamily="2" charset="0"/>
              </a:rPr>
              <a:t>Packet</a:t>
            </a:r>
            <a:r>
              <a:rPr lang="fr-FR" sz="1600" b="1" dirty="0">
                <a:latin typeface="Segoe Print" panose="02000600000000000000" pitchFamily="2" charset="0"/>
              </a:rPr>
              <a:t> Data Network (PDN) </a:t>
            </a:r>
            <a:r>
              <a:rPr lang="fr-FR" sz="1600" dirty="0">
                <a:latin typeface="Segoe Print" panose="02000600000000000000" pitchFamily="2" charset="0"/>
              </a:rPr>
              <a:t>représente le réseau externe (souvent Internet) auquel les terminaux mobiles accèdent via le PGW dans l'EPC.</a:t>
            </a:r>
          </a:p>
          <a:p>
            <a:endParaRPr lang="fr-FR" sz="1600" dirty="0">
              <a:latin typeface="Segoe Print" panose="02000600000000000000" pitchFamily="2" charset="0"/>
            </a:endParaRPr>
          </a:p>
          <a:p>
            <a:pPr marL="0" indent="0">
              <a:buNone/>
            </a:pPr>
            <a:endParaRPr lang="fr-CM"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C7C9A536-572F-7D7B-F2C5-B9DF0591142E}"/>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2938327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B144BC-129C-08CB-FC5B-209CF674FB32}"/>
              </a:ext>
            </a:extLst>
          </p:cNvPr>
          <p:cNvSpPr>
            <a:spLocks noGrp="1"/>
          </p:cNvSpPr>
          <p:nvPr>
            <p:ph type="title"/>
          </p:nvPr>
        </p:nvSpPr>
        <p:spPr/>
        <p:txBody>
          <a:bodyPr/>
          <a:lstStyle/>
          <a:p>
            <a:r>
              <a:rPr lang="fr-CM" dirty="0">
                <a:latin typeface="Segoe Print" panose="02000600000000000000" pitchFamily="2" charset="0"/>
              </a:rPr>
              <a:t>Fonctionnement de la simulation</a:t>
            </a:r>
          </a:p>
        </p:txBody>
      </p:sp>
      <p:sp>
        <p:nvSpPr>
          <p:cNvPr id="3" name="Espace réservé du contenu 2">
            <a:extLst>
              <a:ext uri="{FF2B5EF4-FFF2-40B4-BE49-F238E27FC236}">
                <a16:creationId xmlns:a16="http://schemas.microsoft.com/office/drawing/2014/main" id="{8825CF40-D8E0-A6B9-2447-536AE23FA0D2}"/>
              </a:ext>
            </a:extLst>
          </p:cNvPr>
          <p:cNvSpPr>
            <a:spLocks noGrp="1"/>
          </p:cNvSpPr>
          <p:nvPr>
            <p:ph idx="1"/>
          </p:nvPr>
        </p:nvSpPr>
        <p:spPr>
          <a:xfrm>
            <a:off x="233083" y="2018702"/>
            <a:ext cx="11896164" cy="4034779"/>
          </a:xfrm>
        </p:spPr>
        <p:txBody>
          <a:bodyPr>
            <a:normAutofit fontScale="85000" lnSpcReduction="10000"/>
          </a:bodyPr>
          <a:lstStyle/>
          <a:p>
            <a:pPr marL="0" indent="0">
              <a:buNone/>
            </a:pPr>
            <a:r>
              <a:rPr lang="fr-CM" sz="1800" b="1" dirty="0">
                <a:latin typeface="Segoe Print" panose="02000600000000000000" pitchFamily="2" charset="0"/>
              </a:rPr>
              <a:t>Étape 1 : Connexion initiale</a:t>
            </a:r>
          </a:p>
          <a:p>
            <a:pPr marL="0" indent="0">
              <a:buNone/>
            </a:pPr>
            <a:r>
              <a:rPr lang="fr-FR" sz="1800" dirty="0">
                <a:latin typeface="Segoe Print" panose="02000600000000000000" pitchFamily="2" charset="0"/>
              </a:rPr>
              <a:t>Chaque terminal mobile (UE) établit une connexion avec la station de base (</a:t>
            </a:r>
            <a:r>
              <a:rPr lang="fr-FR" sz="1800" dirty="0" err="1">
                <a:latin typeface="Segoe Print" panose="02000600000000000000" pitchFamily="2" charset="0"/>
              </a:rPr>
              <a:t>eNodeB</a:t>
            </a:r>
            <a:r>
              <a:rPr lang="fr-FR" sz="1800" dirty="0">
                <a:latin typeface="Segoe Print" panose="02000600000000000000" pitchFamily="2" charset="0"/>
              </a:rPr>
              <a:t>) la plus proche, cela se fait via la procédure suivante :</a:t>
            </a:r>
          </a:p>
          <a:p>
            <a:r>
              <a:rPr lang="fr-FR" sz="1800" dirty="0">
                <a:latin typeface="Segoe Print" panose="02000600000000000000" pitchFamily="2" charset="0"/>
              </a:rPr>
              <a:t>Le terminal s’enregistre auprès de l’EPC via l’</a:t>
            </a:r>
            <a:r>
              <a:rPr lang="fr-FR" sz="1800" dirty="0" err="1">
                <a:latin typeface="Segoe Print" panose="02000600000000000000" pitchFamily="2" charset="0"/>
              </a:rPr>
              <a:t>eNodeB</a:t>
            </a:r>
            <a:endParaRPr lang="fr-FR" sz="1800" dirty="0">
              <a:latin typeface="Segoe Print" panose="02000600000000000000" pitchFamily="2" charset="0"/>
            </a:endParaRPr>
          </a:p>
          <a:p>
            <a:r>
              <a:rPr lang="fr-FR" sz="1800" dirty="0">
                <a:latin typeface="Segoe Print" panose="02000600000000000000" pitchFamily="2" charset="0"/>
              </a:rPr>
              <a:t>L’EPC authentifie le terminal grâce aux informations stockées dans le HSS (Home </a:t>
            </a:r>
            <a:r>
              <a:rPr lang="fr-FR" sz="1800" dirty="0" err="1">
                <a:latin typeface="Segoe Print" panose="02000600000000000000" pitchFamily="2" charset="0"/>
              </a:rPr>
              <a:t>Subscriber</a:t>
            </a:r>
            <a:r>
              <a:rPr lang="fr-FR" sz="1800" dirty="0">
                <a:latin typeface="Segoe Print" panose="02000600000000000000" pitchFamily="2" charset="0"/>
              </a:rPr>
              <a:t> Server).</a:t>
            </a:r>
          </a:p>
          <a:p>
            <a:r>
              <a:rPr lang="fr-FR" sz="1800" dirty="0">
                <a:latin typeface="Segoe Print" panose="02000600000000000000" pitchFamily="2" charset="0"/>
              </a:rPr>
              <a:t>Une session IP est configurée pour permettre la communication avec le PDN</a:t>
            </a:r>
          </a:p>
          <a:p>
            <a:pPr marL="0" indent="0">
              <a:buNone/>
            </a:pPr>
            <a:r>
              <a:rPr lang="fr-FR" sz="1800" b="1" dirty="0">
                <a:latin typeface="Segoe Print" panose="02000600000000000000" pitchFamily="2" charset="0"/>
              </a:rPr>
              <a:t>Étape 2 : Gestion du trafic</a:t>
            </a:r>
          </a:p>
          <a:p>
            <a:pPr marL="0" indent="0">
              <a:buNone/>
            </a:pPr>
            <a:r>
              <a:rPr lang="fr-FR" sz="1800" dirty="0">
                <a:latin typeface="Segoe Print" panose="02000600000000000000" pitchFamily="2" charset="0"/>
              </a:rPr>
              <a:t>Une fois connecté, chaque terminal peut envoyer et recevoir des données. Ces données passent par les étapes suivantes:</a:t>
            </a:r>
          </a:p>
          <a:p>
            <a:r>
              <a:rPr lang="fr-FR" sz="1800" dirty="0">
                <a:latin typeface="Segoe Print" panose="02000600000000000000" pitchFamily="2" charset="0"/>
              </a:rPr>
              <a:t>Les données sont transmises de l’UE vers l’</a:t>
            </a:r>
            <a:r>
              <a:rPr lang="fr-FR" sz="1800" dirty="0" err="1">
                <a:latin typeface="Segoe Print" panose="02000600000000000000" pitchFamily="2" charset="0"/>
              </a:rPr>
              <a:t>eNodeB</a:t>
            </a:r>
            <a:r>
              <a:rPr lang="fr-FR" sz="1800" dirty="0">
                <a:latin typeface="Segoe Print" panose="02000600000000000000" pitchFamily="2" charset="0"/>
              </a:rPr>
              <a:t> via l’interface radio</a:t>
            </a:r>
          </a:p>
          <a:p>
            <a:r>
              <a:rPr lang="fr-FR" sz="1800" dirty="0">
                <a:latin typeface="Segoe Print" panose="02000600000000000000" pitchFamily="2" charset="0"/>
              </a:rPr>
              <a:t>L’</a:t>
            </a:r>
            <a:r>
              <a:rPr lang="fr-FR" sz="1800" dirty="0" err="1">
                <a:latin typeface="Segoe Print" panose="02000600000000000000" pitchFamily="2" charset="0"/>
              </a:rPr>
              <a:t>eNodeB</a:t>
            </a:r>
            <a:r>
              <a:rPr lang="fr-FR" sz="1800" dirty="0">
                <a:latin typeface="Segoe Print" panose="02000600000000000000" pitchFamily="2" charset="0"/>
              </a:rPr>
              <a:t> transfère les données au SGW dans l’EPC via une liaison S1</a:t>
            </a:r>
          </a:p>
          <a:p>
            <a:r>
              <a:rPr lang="fr-FR" sz="1800" dirty="0">
                <a:latin typeface="Segoe Print" panose="02000600000000000000" pitchFamily="2" charset="0"/>
              </a:rPr>
              <a:t>Le SGW transfère les données au PGW, qui les achemine vers le PDN (Internet)</a:t>
            </a:r>
          </a:p>
          <a:p>
            <a:pPr marL="0" indent="0">
              <a:buNone/>
            </a:pPr>
            <a:endParaRPr lang="fr-FR" sz="1800" b="1" dirty="0">
              <a:latin typeface="Segoe Print" panose="02000600000000000000" pitchFamily="2" charset="0"/>
            </a:endParaRPr>
          </a:p>
          <a:p>
            <a:pPr marL="0" indent="0">
              <a:buNone/>
            </a:pPr>
            <a:endParaRPr lang="fr-FR" sz="1800" dirty="0">
              <a:latin typeface="Segoe Print" panose="02000600000000000000" pitchFamily="2" charset="0"/>
            </a:endParaRPr>
          </a:p>
          <a:p>
            <a:endParaRPr lang="fr-CM" sz="1800" dirty="0">
              <a:latin typeface="Segoe Print" panose="02000600000000000000" pitchFamily="2" charset="0"/>
            </a:endParaRPr>
          </a:p>
          <a:p>
            <a:pPr marL="0" indent="0">
              <a:buNone/>
            </a:pPr>
            <a:endParaRPr lang="fr-CM" sz="1800"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80016671-6CED-B8D0-82A5-14D83BFE5C17}"/>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2330679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AE8711-25F3-064F-656C-0C2CDEB902FD}"/>
              </a:ext>
            </a:extLst>
          </p:cNvPr>
          <p:cNvSpPr>
            <a:spLocks noGrp="1"/>
          </p:cNvSpPr>
          <p:nvPr>
            <p:ph type="title"/>
          </p:nvPr>
        </p:nvSpPr>
        <p:spPr/>
        <p:txBody>
          <a:bodyPr/>
          <a:lstStyle/>
          <a:p>
            <a:r>
              <a:rPr lang="fr-CM" dirty="0">
                <a:latin typeface="Segoe Print" panose="02000600000000000000" pitchFamily="2" charset="0"/>
              </a:rPr>
              <a:t>Fonctionnement de la simulation</a:t>
            </a:r>
            <a:endParaRPr lang="fr-CM" dirty="0"/>
          </a:p>
        </p:txBody>
      </p:sp>
      <p:sp>
        <p:nvSpPr>
          <p:cNvPr id="3" name="Espace réservé du contenu 2">
            <a:extLst>
              <a:ext uri="{FF2B5EF4-FFF2-40B4-BE49-F238E27FC236}">
                <a16:creationId xmlns:a16="http://schemas.microsoft.com/office/drawing/2014/main" id="{50894C57-5F60-A7D8-3552-DF44810A2D0D}"/>
              </a:ext>
            </a:extLst>
          </p:cNvPr>
          <p:cNvSpPr>
            <a:spLocks noGrp="1"/>
          </p:cNvSpPr>
          <p:nvPr>
            <p:ph idx="1"/>
          </p:nvPr>
        </p:nvSpPr>
        <p:spPr/>
        <p:txBody>
          <a:bodyPr>
            <a:normAutofit/>
          </a:bodyPr>
          <a:lstStyle/>
          <a:p>
            <a:pPr marL="0" indent="0">
              <a:buNone/>
            </a:pPr>
            <a:r>
              <a:rPr lang="fr-FR" sz="1800" b="1" dirty="0">
                <a:latin typeface="Segoe Print" panose="02000600000000000000" pitchFamily="2" charset="0"/>
              </a:rPr>
              <a:t>Étape 3 : Mobilité</a:t>
            </a:r>
          </a:p>
          <a:p>
            <a:r>
              <a:rPr lang="fr-FR" sz="1800" dirty="0">
                <a:latin typeface="Segoe Print" panose="02000600000000000000" pitchFamily="2" charset="0"/>
              </a:rPr>
              <a:t>Si un terminal mobile se déplace d’une cellule à une autre (par exemple, de l’</a:t>
            </a:r>
            <a:r>
              <a:rPr lang="fr-FR" sz="1800" dirty="0" err="1">
                <a:latin typeface="Segoe Print" panose="02000600000000000000" pitchFamily="2" charset="0"/>
              </a:rPr>
              <a:t>eNodeB</a:t>
            </a:r>
            <a:r>
              <a:rPr lang="fr-FR" sz="1800" dirty="0">
                <a:latin typeface="Segoe Print" panose="02000600000000000000" pitchFamily="2" charset="0"/>
              </a:rPr>
              <a:t> 1 à l’</a:t>
            </a:r>
            <a:r>
              <a:rPr lang="fr-FR" sz="1800" dirty="0" err="1">
                <a:latin typeface="Segoe Print" panose="02000600000000000000" pitchFamily="2" charset="0"/>
              </a:rPr>
              <a:t>eNodeB</a:t>
            </a:r>
            <a:r>
              <a:rPr lang="fr-FR" sz="1800" dirty="0">
                <a:latin typeface="Segoe Print" panose="02000600000000000000" pitchFamily="2" charset="0"/>
              </a:rPr>
              <a:t> 2), le réseau gère cette transition via le </a:t>
            </a:r>
            <a:r>
              <a:rPr lang="fr-FR" sz="1800" dirty="0" err="1">
                <a:latin typeface="Segoe Print" panose="02000600000000000000" pitchFamily="2" charset="0"/>
              </a:rPr>
              <a:t>handover</a:t>
            </a:r>
            <a:endParaRPr lang="fr-FR" sz="1800" dirty="0">
              <a:latin typeface="Segoe Print" panose="02000600000000000000" pitchFamily="2" charset="0"/>
            </a:endParaRPr>
          </a:p>
          <a:p>
            <a:r>
              <a:rPr lang="fr-FR" sz="1800" dirty="0">
                <a:latin typeface="Segoe Print" panose="02000600000000000000" pitchFamily="2" charset="0"/>
              </a:rPr>
              <a:t>L’EPC et les </a:t>
            </a:r>
            <a:r>
              <a:rPr lang="fr-FR" sz="1800" dirty="0" err="1">
                <a:latin typeface="Segoe Print" panose="02000600000000000000" pitchFamily="2" charset="0"/>
              </a:rPr>
              <a:t>eNodeB</a:t>
            </a:r>
            <a:r>
              <a:rPr lang="fr-FR" sz="1800" dirty="0">
                <a:latin typeface="Segoe Print" panose="02000600000000000000" pitchFamily="2" charset="0"/>
              </a:rPr>
              <a:t> coordonnent le transfert pour garantir une continuité de service.</a:t>
            </a:r>
          </a:p>
          <a:p>
            <a:endParaRPr lang="fr-CM" sz="1800"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77050F2A-7D3D-45FC-9312-57D7E85E3244}"/>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546278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CDCAA2-F89C-5712-7D73-6FC11BB60FF6}"/>
              </a:ext>
            </a:extLst>
          </p:cNvPr>
          <p:cNvSpPr>
            <a:spLocks noGrp="1"/>
          </p:cNvSpPr>
          <p:nvPr>
            <p:ph type="title"/>
          </p:nvPr>
        </p:nvSpPr>
        <p:spPr/>
        <p:txBody>
          <a:bodyPr/>
          <a:lstStyle/>
          <a:p>
            <a:r>
              <a:rPr lang="fr-FR" dirty="0">
                <a:latin typeface="Segoe Print" panose="02000600000000000000" pitchFamily="2" charset="0"/>
              </a:rPr>
              <a:t>Objectifs de la simulation </a:t>
            </a:r>
            <a:endParaRPr lang="fr-CM" dirty="0">
              <a:latin typeface="Segoe Print" panose="02000600000000000000" pitchFamily="2" charset="0"/>
            </a:endParaRPr>
          </a:p>
        </p:txBody>
      </p:sp>
      <p:sp>
        <p:nvSpPr>
          <p:cNvPr id="3" name="Espace réservé du contenu 2">
            <a:extLst>
              <a:ext uri="{FF2B5EF4-FFF2-40B4-BE49-F238E27FC236}">
                <a16:creationId xmlns:a16="http://schemas.microsoft.com/office/drawing/2014/main" id="{016F6EE7-C36A-5A3D-DD4D-541A5EDD7CD9}"/>
              </a:ext>
            </a:extLst>
          </p:cNvPr>
          <p:cNvSpPr>
            <a:spLocks noGrp="1"/>
          </p:cNvSpPr>
          <p:nvPr>
            <p:ph idx="1"/>
          </p:nvPr>
        </p:nvSpPr>
        <p:spPr>
          <a:xfrm>
            <a:off x="206188" y="1936376"/>
            <a:ext cx="11985811" cy="4117105"/>
          </a:xfrm>
        </p:spPr>
        <p:txBody>
          <a:bodyPr>
            <a:normAutofit/>
          </a:bodyPr>
          <a:lstStyle/>
          <a:p>
            <a:pPr marL="0" indent="0">
              <a:buNone/>
            </a:pPr>
            <a:r>
              <a:rPr lang="fr-FR" sz="1800" dirty="0">
                <a:latin typeface="Segoe Print" panose="02000600000000000000" pitchFamily="2" charset="0"/>
              </a:rPr>
              <a:t>Cette simulation vise à modéliser et analyser différents aspects du réseau LTE, notamment :</a:t>
            </a:r>
          </a:p>
          <a:p>
            <a:pPr marL="0" indent="0">
              <a:buNone/>
            </a:pPr>
            <a:r>
              <a:rPr lang="fr-CM" sz="1800" b="1" dirty="0">
                <a:latin typeface="Segoe Print" panose="02000600000000000000" pitchFamily="2" charset="0"/>
              </a:rPr>
              <a:t>Gestion de la connectivité :</a:t>
            </a:r>
          </a:p>
          <a:p>
            <a:r>
              <a:rPr lang="fr-FR" sz="1800" dirty="0">
                <a:latin typeface="Segoe Print" panose="02000600000000000000" pitchFamily="2" charset="0"/>
              </a:rPr>
              <a:t>Comment les terminaux mobiles s'enregistrent et communiquent avec le réseau</a:t>
            </a:r>
          </a:p>
          <a:p>
            <a:pPr marL="0" indent="0">
              <a:buNone/>
            </a:pPr>
            <a:r>
              <a:rPr lang="fr-FR" sz="1800" b="1" dirty="0">
                <a:latin typeface="Segoe Print" panose="02000600000000000000" pitchFamily="2" charset="0"/>
              </a:rPr>
              <a:t>Performances réseau:</a:t>
            </a:r>
          </a:p>
          <a:p>
            <a:r>
              <a:rPr lang="fr-FR" sz="1800" dirty="0">
                <a:latin typeface="Segoe Print" panose="02000600000000000000" pitchFamily="2" charset="0"/>
              </a:rPr>
              <a:t>Étudier la capacité du réseau à gérer plusieurs terminaux simultanément.</a:t>
            </a:r>
          </a:p>
          <a:p>
            <a:r>
              <a:rPr lang="fr-FR" sz="1800" dirty="0">
                <a:latin typeface="Segoe Print" panose="02000600000000000000" pitchFamily="2" charset="0"/>
              </a:rPr>
              <a:t>Évaluer le débit et la latence pour chaque utilisateur.</a:t>
            </a:r>
          </a:p>
          <a:p>
            <a:pPr marL="0" indent="0">
              <a:buNone/>
            </a:pPr>
            <a:r>
              <a:rPr lang="fr-FR" sz="1800" b="1" dirty="0">
                <a:latin typeface="Segoe Print" panose="02000600000000000000" pitchFamily="2" charset="0"/>
              </a:rPr>
              <a:t>Mobilité:</a:t>
            </a:r>
          </a:p>
          <a:p>
            <a:r>
              <a:rPr lang="fr-FR" sz="1800" dirty="0">
                <a:latin typeface="Segoe Print" panose="02000600000000000000" pitchFamily="2" charset="0"/>
              </a:rPr>
              <a:t>Observer le comportement du réseau lors du déplacement des terminaux d’une cellule à une autre (</a:t>
            </a:r>
            <a:r>
              <a:rPr lang="fr-FR" sz="1800" dirty="0" err="1">
                <a:latin typeface="Segoe Print" panose="02000600000000000000" pitchFamily="2" charset="0"/>
              </a:rPr>
              <a:t>handover</a:t>
            </a:r>
            <a:r>
              <a:rPr lang="fr-FR" sz="1800" dirty="0">
                <a:latin typeface="Segoe Print" panose="02000600000000000000" pitchFamily="2" charset="0"/>
              </a:rPr>
              <a:t>)</a:t>
            </a:r>
          </a:p>
        </p:txBody>
      </p:sp>
      <p:sp>
        <p:nvSpPr>
          <p:cNvPr id="4" name="Espace réservé de la date 3">
            <a:extLst>
              <a:ext uri="{FF2B5EF4-FFF2-40B4-BE49-F238E27FC236}">
                <a16:creationId xmlns:a16="http://schemas.microsoft.com/office/drawing/2014/main" id="{DB768B4A-4651-6476-505F-FCAB67F094C1}"/>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3433538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C4A8F2-F26C-6C54-1309-00D1DD2D8146}"/>
              </a:ext>
            </a:extLst>
          </p:cNvPr>
          <p:cNvSpPr>
            <a:spLocks noGrp="1"/>
          </p:cNvSpPr>
          <p:nvPr>
            <p:ph type="title"/>
          </p:nvPr>
        </p:nvSpPr>
        <p:spPr>
          <a:xfrm>
            <a:off x="3814131" y="3191435"/>
            <a:ext cx="4563738" cy="1181401"/>
          </a:xfrm>
        </p:spPr>
        <p:txBody>
          <a:bodyPr/>
          <a:lstStyle/>
          <a:p>
            <a:r>
              <a:rPr lang="fr-FR" b="1" dirty="0">
                <a:latin typeface="Segoe Print" panose="02000600000000000000" pitchFamily="2" charset="0"/>
              </a:rPr>
              <a:t>Fin</a:t>
            </a:r>
            <a:r>
              <a:rPr lang="fr-FR" dirty="0">
                <a:latin typeface="Segoe Print" panose="02000600000000000000" pitchFamily="2" charset="0"/>
              </a:rPr>
              <a:t>….</a:t>
            </a:r>
            <a:endParaRPr lang="fr-CM"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6104E928-691A-C78C-4E0C-F6C65EFFE999}"/>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
        <p:nvSpPr>
          <p:cNvPr id="5" name="ZoneTexte 4">
            <a:extLst>
              <a:ext uri="{FF2B5EF4-FFF2-40B4-BE49-F238E27FC236}">
                <a16:creationId xmlns:a16="http://schemas.microsoft.com/office/drawing/2014/main" id="{54BC111F-E18B-6B98-865D-3B19095EDC1A}"/>
              </a:ext>
            </a:extLst>
          </p:cNvPr>
          <p:cNvSpPr txBox="1"/>
          <p:nvPr/>
        </p:nvSpPr>
        <p:spPr>
          <a:xfrm>
            <a:off x="6562165" y="4715435"/>
            <a:ext cx="4634753" cy="369332"/>
          </a:xfrm>
          <a:prstGeom prst="rect">
            <a:avLst/>
          </a:prstGeom>
          <a:noFill/>
        </p:spPr>
        <p:txBody>
          <a:bodyPr wrap="square" rtlCol="0">
            <a:spAutoFit/>
          </a:bodyPr>
          <a:lstStyle/>
          <a:p>
            <a:r>
              <a:rPr lang="fr-FR" b="1" dirty="0">
                <a:latin typeface="Segoe Print" panose="02000600000000000000" pitchFamily="2" charset="0"/>
              </a:rPr>
              <a:t>MERCI DE VOTRE ATTENTION</a:t>
            </a:r>
            <a:r>
              <a:rPr lang="fr-FR" dirty="0">
                <a:latin typeface="Segoe Print" panose="02000600000000000000" pitchFamily="2" charset="0"/>
              </a:rPr>
              <a:t>…</a:t>
            </a:r>
            <a:endParaRPr lang="fr-CM" dirty="0">
              <a:latin typeface="Segoe Print" panose="02000600000000000000" pitchFamily="2" charset="0"/>
            </a:endParaRPr>
          </a:p>
        </p:txBody>
      </p:sp>
      <p:sp>
        <p:nvSpPr>
          <p:cNvPr id="6" name="ZoneTexte 5">
            <a:extLst>
              <a:ext uri="{FF2B5EF4-FFF2-40B4-BE49-F238E27FC236}">
                <a16:creationId xmlns:a16="http://schemas.microsoft.com/office/drawing/2014/main" id="{175D2E1A-2094-E895-E48C-A539F00094D0}"/>
              </a:ext>
            </a:extLst>
          </p:cNvPr>
          <p:cNvSpPr txBox="1"/>
          <p:nvPr/>
        </p:nvSpPr>
        <p:spPr>
          <a:xfrm>
            <a:off x="609600" y="5226424"/>
            <a:ext cx="3204531" cy="369332"/>
          </a:xfrm>
          <a:prstGeom prst="rect">
            <a:avLst/>
          </a:prstGeom>
          <a:noFill/>
        </p:spPr>
        <p:txBody>
          <a:bodyPr wrap="square" rtlCol="0">
            <a:spAutoFit/>
          </a:bodyPr>
          <a:lstStyle/>
          <a:p>
            <a:r>
              <a:rPr lang="fr-FR" b="1" dirty="0" err="1">
                <a:latin typeface="Segoe Print" panose="02000600000000000000" pitchFamily="2" charset="0"/>
              </a:rPr>
              <a:t>jchristophe</a:t>
            </a:r>
            <a:endParaRPr lang="fr-CM" b="1" dirty="0">
              <a:latin typeface="Segoe Print" panose="02000600000000000000" pitchFamily="2" charset="0"/>
            </a:endParaRPr>
          </a:p>
        </p:txBody>
      </p:sp>
    </p:spTree>
    <p:extLst>
      <p:ext uri="{BB962C8B-B14F-4D97-AF65-F5344CB8AC3E}">
        <p14:creationId xmlns:p14="http://schemas.microsoft.com/office/powerpoint/2010/main" val="994381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6A21D4-D7D6-3409-73DB-25FF7EBB4090}"/>
              </a:ext>
            </a:extLst>
          </p:cNvPr>
          <p:cNvSpPr>
            <a:spLocks noGrp="1"/>
          </p:cNvSpPr>
          <p:nvPr>
            <p:ph type="title"/>
          </p:nvPr>
        </p:nvSpPr>
        <p:spPr/>
        <p:txBody>
          <a:bodyPr/>
          <a:lstStyle/>
          <a:p>
            <a:r>
              <a:rPr lang="fr-FR" dirty="0">
                <a:latin typeface="Segoe Print" panose="02000600000000000000" pitchFamily="2" charset="0"/>
              </a:rPr>
              <a:t>C’est quoi le cœur du réseau 4G ? </a:t>
            </a:r>
            <a:endParaRPr lang="fr-CM" dirty="0">
              <a:latin typeface="Segoe Print" panose="02000600000000000000" pitchFamily="2" charset="0"/>
            </a:endParaRPr>
          </a:p>
        </p:txBody>
      </p:sp>
      <p:sp>
        <p:nvSpPr>
          <p:cNvPr id="3" name="Espace réservé du contenu 2">
            <a:extLst>
              <a:ext uri="{FF2B5EF4-FFF2-40B4-BE49-F238E27FC236}">
                <a16:creationId xmlns:a16="http://schemas.microsoft.com/office/drawing/2014/main" id="{C848D647-C377-9F75-8A28-9426D0163A81}"/>
              </a:ext>
            </a:extLst>
          </p:cNvPr>
          <p:cNvSpPr>
            <a:spLocks noGrp="1"/>
          </p:cNvSpPr>
          <p:nvPr>
            <p:ph idx="1"/>
          </p:nvPr>
        </p:nvSpPr>
        <p:spPr>
          <a:xfrm>
            <a:off x="439271" y="2018702"/>
            <a:ext cx="11600329" cy="3494592"/>
          </a:xfrm>
        </p:spPr>
        <p:txBody>
          <a:bodyPr/>
          <a:lstStyle/>
          <a:p>
            <a:r>
              <a:rPr lang="fr-FR" dirty="0">
                <a:latin typeface="Segoe Print" panose="02000600000000000000" pitchFamily="2" charset="0"/>
              </a:rPr>
              <a:t>Le cœur du réseau 4G (ou Evolved </a:t>
            </a:r>
            <a:r>
              <a:rPr lang="fr-FR" dirty="0" err="1">
                <a:latin typeface="Segoe Print" panose="02000600000000000000" pitchFamily="2" charset="0"/>
              </a:rPr>
              <a:t>Packet</a:t>
            </a:r>
            <a:r>
              <a:rPr lang="fr-FR" dirty="0">
                <a:latin typeface="Segoe Print" panose="02000600000000000000" pitchFamily="2" charset="0"/>
              </a:rPr>
              <a:t> </a:t>
            </a:r>
            <a:r>
              <a:rPr lang="fr-FR" dirty="0" err="1">
                <a:latin typeface="Segoe Print" panose="02000600000000000000" pitchFamily="2" charset="0"/>
              </a:rPr>
              <a:t>Core</a:t>
            </a:r>
            <a:r>
              <a:rPr lang="fr-FR" dirty="0">
                <a:latin typeface="Segoe Print" panose="02000600000000000000" pitchFamily="2" charset="0"/>
              </a:rPr>
              <a:t>, EPC) est une composante essentielle de l'architecture du réseau 4G LTE. Il est chargé de gérer la connectivité entre les utilisateurs et les services réseau, en orchestrant le transfert des données et la gestion des abonnés. Contrairement aux générations précédentes (2G et 3G), le cœur de réseau 4G est entièrement basé sur des paquets IP (Full IP), ce qui permet de fournir des services uniquement basés sur les données.</a:t>
            </a:r>
            <a:endParaRPr lang="fr-CM"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52886D8C-19AC-AE22-E50B-8132D8CF06A2}"/>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10146294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15D5E0-F760-896C-4B18-A46E128463F9}"/>
              </a:ext>
            </a:extLst>
          </p:cNvPr>
          <p:cNvSpPr>
            <a:spLocks noGrp="1"/>
          </p:cNvSpPr>
          <p:nvPr>
            <p:ph type="title"/>
          </p:nvPr>
        </p:nvSpPr>
        <p:spPr/>
        <p:txBody>
          <a:bodyPr/>
          <a:lstStyle/>
          <a:p>
            <a:r>
              <a:rPr lang="fr-FR" dirty="0">
                <a:latin typeface="Segoe Print" panose="02000600000000000000" pitchFamily="2" charset="0"/>
              </a:rPr>
              <a:t>Composant principaux du cœur du réseau 4G </a:t>
            </a:r>
            <a:endParaRPr lang="fr-CM" dirty="0">
              <a:latin typeface="Segoe Print" panose="02000600000000000000" pitchFamily="2" charset="0"/>
            </a:endParaRPr>
          </a:p>
        </p:txBody>
      </p:sp>
      <p:sp>
        <p:nvSpPr>
          <p:cNvPr id="3" name="Espace réservé du contenu 2">
            <a:extLst>
              <a:ext uri="{FF2B5EF4-FFF2-40B4-BE49-F238E27FC236}">
                <a16:creationId xmlns:a16="http://schemas.microsoft.com/office/drawing/2014/main" id="{E4AFA80B-72D9-A085-F0B7-A93383C49C7C}"/>
              </a:ext>
            </a:extLst>
          </p:cNvPr>
          <p:cNvSpPr>
            <a:spLocks noGrp="1"/>
          </p:cNvSpPr>
          <p:nvPr>
            <p:ph idx="1"/>
          </p:nvPr>
        </p:nvSpPr>
        <p:spPr>
          <a:xfrm>
            <a:off x="134471" y="2018701"/>
            <a:ext cx="11833411" cy="3763533"/>
          </a:xfrm>
        </p:spPr>
        <p:txBody>
          <a:bodyPr>
            <a:normAutofit/>
          </a:bodyPr>
          <a:lstStyle/>
          <a:p>
            <a:r>
              <a:rPr lang="fr-FR" sz="1600" b="1" dirty="0">
                <a:latin typeface="Segoe Print" panose="02000600000000000000" pitchFamily="2" charset="0"/>
              </a:rPr>
              <a:t>MME (</a:t>
            </a:r>
            <a:r>
              <a:rPr lang="fr-FR" sz="1600" b="1" dirty="0" err="1">
                <a:latin typeface="Segoe Print" panose="02000600000000000000" pitchFamily="2" charset="0"/>
              </a:rPr>
              <a:t>Mobility</a:t>
            </a:r>
            <a:r>
              <a:rPr lang="fr-FR" sz="1600" b="1" dirty="0">
                <a:latin typeface="Segoe Print" panose="02000600000000000000" pitchFamily="2" charset="0"/>
              </a:rPr>
              <a:t> Management </a:t>
            </a:r>
            <a:r>
              <a:rPr lang="fr-FR" sz="1600" b="1" dirty="0" err="1">
                <a:latin typeface="Segoe Print" panose="02000600000000000000" pitchFamily="2" charset="0"/>
              </a:rPr>
              <a:t>Entity</a:t>
            </a:r>
            <a:r>
              <a:rPr lang="fr-FR" sz="1600" b="1" dirty="0">
                <a:latin typeface="Segoe Print" panose="02000600000000000000" pitchFamily="2" charset="0"/>
              </a:rPr>
              <a:t>) </a:t>
            </a:r>
            <a:r>
              <a:rPr lang="fr-FR" sz="1600" dirty="0">
                <a:latin typeface="Segoe Print" panose="02000600000000000000" pitchFamily="2" charset="0"/>
              </a:rPr>
              <a:t>:   Gère la signalisation et la mobilité des utilisateurs, Responsable de l'authentification des utilisateurs et de l'établissement des sessions.</a:t>
            </a:r>
          </a:p>
          <a:p>
            <a:r>
              <a:rPr lang="fr-FR" sz="1600" b="1" dirty="0">
                <a:latin typeface="Segoe Print" panose="02000600000000000000" pitchFamily="2" charset="0"/>
              </a:rPr>
              <a:t>SGW</a:t>
            </a:r>
            <a:r>
              <a:rPr lang="fr-FR" sz="1600" dirty="0">
                <a:latin typeface="Segoe Print" panose="02000600000000000000" pitchFamily="2" charset="0"/>
              </a:rPr>
              <a:t> (</a:t>
            </a:r>
            <a:r>
              <a:rPr lang="fr-FR" sz="1600" b="1" dirty="0" err="1">
                <a:latin typeface="Segoe Print" panose="02000600000000000000" pitchFamily="2" charset="0"/>
              </a:rPr>
              <a:t>Serving</a:t>
            </a:r>
            <a:r>
              <a:rPr lang="fr-FR" sz="1600" b="1" dirty="0">
                <a:latin typeface="Segoe Print" panose="02000600000000000000" pitchFamily="2" charset="0"/>
              </a:rPr>
              <a:t> Gateway) </a:t>
            </a:r>
            <a:r>
              <a:rPr lang="fr-FR" sz="1600" dirty="0">
                <a:latin typeface="Segoe Print" panose="02000600000000000000" pitchFamily="2" charset="0"/>
              </a:rPr>
              <a:t>:    Sert de point de passage pour les données entre l'utilisateur (via les antennes) et le réseau cœur.  Gère la mobilité lorsque l'utilisateur se déplace entre différentes stations de base.3. </a:t>
            </a:r>
          </a:p>
          <a:p>
            <a:r>
              <a:rPr lang="fr-FR" sz="1600" b="1" dirty="0">
                <a:latin typeface="Segoe Print" panose="02000600000000000000" pitchFamily="2" charset="0"/>
              </a:rPr>
              <a:t>PGW</a:t>
            </a:r>
            <a:r>
              <a:rPr lang="fr-FR" sz="1600" dirty="0">
                <a:latin typeface="Segoe Print" panose="02000600000000000000" pitchFamily="2" charset="0"/>
              </a:rPr>
              <a:t> </a:t>
            </a:r>
            <a:r>
              <a:rPr lang="fr-FR" sz="1600" b="1" dirty="0">
                <a:latin typeface="Segoe Print" panose="02000600000000000000" pitchFamily="2" charset="0"/>
              </a:rPr>
              <a:t>(</a:t>
            </a:r>
            <a:r>
              <a:rPr lang="fr-FR" sz="1600" b="1" dirty="0" err="1">
                <a:latin typeface="Segoe Print" panose="02000600000000000000" pitchFamily="2" charset="0"/>
              </a:rPr>
              <a:t>Packet</a:t>
            </a:r>
            <a:r>
              <a:rPr lang="fr-FR" sz="1600" b="1" dirty="0">
                <a:latin typeface="Segoe Print" panose="02000600000000000000" pitchFamily="2" charset="0"/>
              </a:rPr>
              <a:t> Gateway) </a:t>
            </a:r>
            <a:r>
              <a:rPr lang="fr-FR" sz="1600" dirty="0">
                <a:latin typeface="Segoe Print" panose="02000600000000000000" pitchFamily="2" charset="0"/>
              </a:rPr>
              <a:t>:    Connecte le réseau 4G à d'autres réseaux (comme Internet ou des réseaux privés).    Applique les politiques de qualité de service (QoS). </a:t>
            </a:r>
          </a:p>
          <a:p>
            <a:r>
              <a:rPr lang="fr-FR" sz="1600" b="1" dirty="0">
                <a:latin typeface="Segoe Print" panose="02000600000000000000" pitchFamily="2" charset="0"/>
              </a:rPr>
              <a:t>HSS (Home </a:t>
            </a:r>
            <a:r>
              <a:rPr lang="fr-FR" sz="1600" b="1" dirty="0" err="1">
                <a:latin typeface="Segoe Print" panose="02000600000000000000" pitchFamily="2" charset="0"/>
              </a:rPr>
              <a:t>Subscriber</a:t>
            </a:r>
            <a:r>
              <a:rPr lang="fr-FR" sz="1600" b="1" dirty="0">
                <a:latin typeface="Segoe Print" panose="02000600000000000000" pitchFamily="2" charset="0"/>
              </a:rPr>
              <a:t> Server) </a:t>
            </a:r>
            <a:r>
              <a:rPr lang="fr-FR" sz="1600" dirty="0">
                <a:latin typeface="Segoe Print" panose="02000600000000000000" pitchFamily="2" charset="0"/>
              </a:rPr>
              <a:t>:   Une base de données contenant les informations des abonnés (authentification, profils d'abonnés, etc.). </a:t>
            </a:r>
          </a:p>
          <a:p>
            <a:r>
              <a:rPr lang="fr-FR" sz="1600" b="1" dirty="0">
                <a:latin typeface="Segoe Print" panose="02000600000000000000" pitchFamily="2" charset="0"/>
              </a:rPr>
              <a:t>PCRF</a:t>
            </a:r>
            <a:r>
              <a:rPr lang="fr-FR" sz="1600" dirty="0">
                <a:latin typeface="Segoe Print" panose="02000600000000000000" pitchFamily="2" charset="0"/>
              </a:rPr>
              <a:t> </a:t>
            </a:r>
            <a:r>
              <a:rPr lang="fr-FR" sz="1600" b="1" dirty="0">
                <a:latin typeface="Segoe Print" panose="02000600000000000000" pitchFamily="2" charset="0"/>
              </a:rPr>
              <a:t>(Policy and </a:t>
            </a:r>
            <a:r>
              <a:rPr lang="fr-FR" sz="1600" b="1" dirty="0" err="1">
                <a:latin typeface="Segoe Print" panose="02000600000000000000" pitchFamily="2" charset="0"/>
              </a:rPr>
              <a:t>Charging</a:t>
            </a:r>
            <a:r>
              <a:rPr lang="fr-FR" sz="1600" b="1" dirty="0">
                <a:latin typeface="Segoe Print" panose="02000600000000000000" pitchFamily="2" charset="0"/>
              </a:rPr>
              <a:t> Rules </a:t>
            </a:r>
            <a:r>
              <a:rPr lang="fr-FR" sz="1600" b="1" dirty="0" err="1">
                <a:latin typeface="Segoe Print" panose="02000600000000000000" pitchFamily="2" charset="0"/>
              </a:rPr>
              <a:t>Function</a:t>
            </a:r>
            <a:r>
              <a:rPr lang="fr-FR" sz="1600" b="1" dirty="0">
                <a:latin typeface="Segoe Print" panose="02000600000000000000" pitchFamily="2" charset="0"/>
              </a:rPr>
              <a:t>) </a:t>
            </a:r>
            <a:r>
              <a:rPr lang="fr-FR" sz="1600" dirty="0">
                <a:latin typeface="Segoe Print" panose="02000600000000000000" pitchFamily="2" charset="0"/>
              </a:rPr>
              <a:t>:    Gère la facturation et les politiques de gestion des ressources réseau.</a:t>
            </a:r>
            <a:endParaRPr lang="fr-CM" sz="1600"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1A809C43-20B0-8F21-EF31-10BADB9776E5}"/>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1137358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271F388-CC69-AB67-1CDA-3C95164F4824}"/>
              </a:ext>
            </a:extLst>
          </p:cNvPr>
          <p:cNvSpPr>
            <a:spLocks noGrp="1"/>
          </p:cNvSpPr>
          <p:nvPr>
            <p:ph type="title"/>
          </p:nvPr>
        </p:nvSpPr>
        <p:spPr/>
        <p:txBody>
          <a:bodyPr/>
          <a:lstStyle/>
          <a:p>
            <a:r>
              <a:rPr lang="fr-FR" dirty="0">
                <a:latin typeface="Segoe Print" panose="02000600000000000000" pitchFamily="2" charset="0"/>
              </a:rPr>
              <a:t>C’est quoi la virtualisation du cœur du réseau 4G</a:t>
            </a:r>
            <a:endParaRPr lang="fr-CM" dirty="0">
              <a:latin typeface="Segoe Print" panose="02000600000000000000" pitchFamily="2" charset="0"/>
            </a:endParaRPr>
          </a:p>
        </p:txBody>
      </p:sp>
      <p:sp>
        <p:nvSpPr>
          <p:cNvPr id="3" name="Espace réservé du contenu 2">
            <a:extLst>
              <a:ext uri="{FF2B5EF4-FFF2-40B4-BE49-F238E27FC236}">
                <a16:creationId xmlns:a16="http://schemas.microsoft.com/office/drawing/2014/main" id="{FD72E783-6319-A7CD-A82F-54B274B8F107}"/>
              </a:ext>
            </a:extLst>
          </p:cNvPr>
          <p:cNvSpPr>
            <a:spLocks noGrp="1"/>
          </p:cNvSpPr>
          <p:nvPr>
            <p:ph idx="1"/>
          </p:nvPr>
        </p:nvSpPr>
        <p:spPr>
          <a:xfrm>
            <a:off x="367553" y="2018702"/>
            <a:ext cx="11358282" cy="3447643"/>
          </a:xfrm>
        </p:spPr>
        <p:txBody>
          <a:bodyPr>
            <a:normAutofit fontScale="85000" lnSpcReduction="10000"/>
          </a:bodyPr>
          <a:lstStyle/>
          <a:p>
            <a:pPr marL="0" indent="0">
              <a:buNone/>
            </a:pPr>
            <a:r>
              <a:rPr lang="fr-FR" dirty="0">
                <a:latin typeface="Segoe Print" panose="02000600000000000000" pitchFamily="2" charset="0"/>
              </a:rPr>
              <a:t>La </a:t>
            </a:r>
            <a:r>
              <a:rPr lang="fr-FR" b="1" dirty="0">
                <a:latin typeface="Segoe Print" panose="02000600000000000000" pitchFamily="2" charset="0"/>
              </a:rPr>
              <a:t>virtualisation du cœur du réseau 4G </a:t>
            </a:r>
            <a:r>
              <a:rPr lang="fr-FR" dirty="0">
                <a:latin typeface="Segoe Print" panose="02000600000000000000" pitchFamily="2" charset="0"/>
              </a:rPr>
              <a:t>consiste à déployer les fonctions du réseau cœur (EPC) sous forme de logiciels virtualisés exécutés sur des serveurs standards, au lieu de s'appuyer sur des équipements matériels dédiés. Cette approche repose sur des technologies telles que la </a:t>
            </a:r>
            <a:r>
              <a:rPr lang="fr-FR" b="1" dirty="0">
                <a:latin typeface="Segoe Print" panose="02000600000000000000" pitchFamily="2" charset="0"/>
              </a:rPr>
              <a:t>NFV</a:t>
            </a:r>
            <a:r>
              <a:rPr lang="fr-FR" dirty="0">
                <a:latin typeface="Segoe Print" panose="02000600000000000000" pitchFamily="2" charset="0"/>
              </a:rPr>
              <a:t> (Network </a:t>
            </a:r>
            <a:r>
              <a:rPr lang="fr-FR" dirty="0" err="1">
                <a:latin typeface="Segoe Print" panose="02000600000000000000" pitchFamily="2" charset="0"/>
              </a:rPr>
              <a:t>Function</a:t>
            </a:r>
            <a:r>
              <a:rPr lang="fr-FR" dirty="0">
                <a:latin typeface="Segoe Print" panose="02000600000000000000" pitchFamily="2" charset="0"/>
              </a:rPr>
              <a:t> </a:t>
            </a:r>
            <a:r>
              <a:rPr lang="fr-FR" dirty="0" err="1">
                <a:latin typeface="Segoe Print" panose="02000600000000000000" pitchFamily="2" charset="0"/>
              </a:rPr>
              <a:t>Virtualization</a:t>
            </a:r>
            <a:r>
              <a:rPr lang="fr-FR" dirty="0">
                <a:latin typeface="Segoe Print" panose="02000600000000000000" pitchFamily="2" charset="0"/>
              </a:rPr>
              <a:t>), qui permettent de découpler les fonctions réseau (comme MME, SGW, PGW) du matériel sous-jacent.</a:t>
            </a:r>
          </a:p>
          <a:p>
            <a:pPr marL="0" indent="0">
              <a:buNone/>
            </a:pPr>
            <a:r>
              <a:rPr lang="fr-FR" b="1" dirty="0">
                <a:latin typeface="Segoe Print" panose="02000600000000000000" pitchFamily="2" charset="0"/>
              </a:rPr>
              <a:t>Fonctionnement :</a:t>
            </a:r>
          </a:p>
          <a:p>
            <a:pPr>
              <a:buFontTx/>
              <a:buChar char="-"/>
            </a:pPr>
            <a:r>
              <a:rPr lang="fr-FR" dirty="0">
                <a:latin typeface="Segoe Print" panose="02000600000000000000" pitchFamily="2" charset="0"/>
              </a:rPr>
              <a:t>Les fonctions réseau (comme MME, SGW, PGW) sont transformées en </a:t>
            </a:r>
            <a:r>
              <a:rPr lang="fr-FR" b="1" dirty="0">
                <a:latin typeface="Segoe Print" panose="02000600000000000000" pitchFamily="2" charset="0"/>
              </a:rPr>
              <a:t>VNF</a:t>
            </a:r>
            <a:r>
              <a:rPr lang="fr-FR" dirty="0">
                <a:latin typeface="Segoe Print" panose="02000600000000000000" pitchFamily="2" charset="0"/>
              </a:rPr>
              <a:t> (</a:t>
            </a:r>
            <a:r>
              <a:rPr lang="fr-FR" dirty="0" err="1">
                <a:latin typeface="Segoe Print" panose="02000600000000000000" pitchFamily="2" charset="0"/>
              </a:rPr>
              <a:t>Virtualized</a:t>
            </a:r>
            <a:r>
              <a:rPr lang="fr-FR" dirty="0">
                <a:latin typeface="Segoe Print" panose="02000600000000000000" pitchFamily="2" charset="0"/>
              </a:rPr>
              <a:t> Network </a:t>
            </a:r>
            <a:r>
              <a:rPr lang="fr-FR" dirty="0" err="1">
                <a:latin typeface="Segoe Print" panose="02000600000000000000" pitchFamily="2" charset="0"/>
              </a:rPr>
              <a:t>Functions</a:t>
            </a:r>
            <a:r>
              <a:rPr lang="fr-FR" dirty="0">
                <a:latin typeface="Segoe Print" panose="02000600000000000000" pitchFamily="2" charset="0"/>
              </a:rPr>
              <a:t>)</a:t>
            </a:r>
            <a:r>
              <a:rPr lang="fr-FR" b="1" dirty="0">
                <a:latin typeface="Segoe Print" panose="02000600000000000000" pitchFamily="2" charset="0"/>
              </a:rPr>
              <a:t>.</a:t>
            </a:r>
            <a:r>
              <a:rPr lang="fr-FR" dirty="0">
                <a:latin typeface="Segoe Print" panose="02000600000000000000" pitchFamily="2" charset="0"/>
              </a:rPr>
              <a:t> Ces VNF sont déployées sur des serveurs standards ou dans un cloud privé/public</a:t>
            </a:r>
            <a:r>
              <a:rPr lang="fr-FR" b="1" dirty="0">
                <a:latin typeface="Segoe Print" panose="02000600000000000000" pitchFamily="2" charset="0"/>
              </a:rPr>
              <a:t>.</a:t>
            </a:r>
            <a:r>
              <a:rPr lang="fr-FR" dirty="0">
                <a:latin typeface="Segoe Print" panose="02000600000000000000" pitchFamily="2" charset="0"/>
              </a:rPr>
              <a:t> </a:t>
            </a:r>
          </a:p>
          <a:p>
            <a:pPr>
              <a:buFontTx/>
              <a:buChar char="-"/>
            </a:pPr>
            <a:r>
              <a:rPr lang="fr-FR" dirty="0">
                <a:latin typeface="Segoe Print" panose="02000600000000000000" pitchFamily="2" charset="0"/>
              </a:rPr>
              <a:t>Des outils d'orchestration (comme </a:t>
            </a:r>
            <a:r>
              <a:rPr lang="fr-FR" dirty="0" err="1">
                <a:latin typeface="Segoe Print" panose="02000600000000000000" pitchFamily="2" charset="0"/>
              </a:rPr>
              <a:t>OpenStack</a:t>
            </a:r>
            <a:r>
              <a:rPr lang="fr-FR" dirty="0">
                <a:latin typeface="Segoe Print" panose="02000600000000000000" pitchFamily="2" charset="0"/>
              </a:rPr>
              <a:t>) gèrent le déploiement, la configuration et l'évolutivité de ces fonctions virtualisées</a:t>
            </a:r>
            <a:endParaRPr lang="fr-CM"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F96DB834-10C5-0320-E0FE-19C8D2FD1390}"/>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537282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5FA959-6AB1-9988-6414-00600464BC73}"/>
              </a:ext>
            </a:extLst>
          </p:cNvPr>
          <p:cNvSpPr>
            <a:spLocks noGrp="1"/>
          </p:cNvSpPr>
          <p:nvPr>
            <p:ph type="title"/>
          </p:nvPr>
        </p:nvSpPr>
        <p:spPr/>
        <p:txBody>
          <a:bodyPr/>
          <a:lstStyle/>
          <a:p>
            <a:r>
              <a:rPr lang="fr-FR" dirty="0">
                <a:latin typeface="Segoe Print" panose="02000600000000000000" pitchFamily="2" charset="0"/>
              </a:rPr>
              <a:t>Scenario de la simulation</a:t>
            </a:r>
            <a:endParaRPr lang="fr-CM" dirty="0">
              <a:latin typeface="Segoe Print" panose="02000600000000000000" pitchFamily="2" charset="0"/>
            </a:endParaRPr>
          </a:p>
        </p:txBody>
      </p:sp>
      <p:sp>
        <p:nvSpPr>
          <p:cNvPr id="3" name="Espace réservé du contenu 2">
            <a:extLst>
              <a:ext uri="{FF2B5EF4-FFF2-40B4-BE49-F238E27FC236}">
                <a16:creationId xmlns:a16="http://schemas.microsoft.com/office/drawing/2014/main" id="{6DBFBB16-FED0-4ACF-57B6-105E516037A9}"/>
              </a:ext>
            </a:extLst>
          </p:cNvPr>
          <p:cNvSpPr>
            <a:spLocks noGrp="1"/>
          </p:cNvSpPr>
          <p:nvPr>
            <p:ph idx="1"/>
          </p:nvPr>
        </p:nvSpPr>
        <p:spPr/>
        <p:txBody>
          <a:bodyPr/>
          <a:lstStyle/>
          <a:p>
            <a:r>
              <a:rPr lang="fr-FR" dirty="0">
                <a:latin typeface="Segoe Print" panose="02000600000000000000" pitchFamily="2" charset="0"/>
              </a:rPr>
              <a:t>09 UE(TERMINAUX)</a:t>
            </a:r>
          </a:p>
          <a:p>
            <a:r>
              <a:rPr lang="fr-FR" dirty="0">
                <a:latin typeface="Segoe Print" panose="02000600000000000000" pitchFamily="2" charset="0"/>
              </a:rPr>
              <a:t>03 ENODB</a:t>
            </a:r>
          </a:p>
          <a:p>
            <a:r>
              <a:rPr lang="fr-FR" dirty="0">
                <a:latin typeface="Segoe Print" panose="02000600000000000000" pitchFamily="2" charset="0"/>
              </a:rPr>
              <a:t>01 EPC</a:t>
            </a:r>
          </a:p>
          <a:p>
            <a:r>
              <a:rPr lang="fr-FR" dirty="0">
                <a:latin typeface="Segoe Print" panose="02000600000000000000" pitchFamily="2" charset="0"/>
              </a:rPr>
              <a:t>01 PACKET DATA NETWORK</a:t>
            </a:r>
            <a:endParaRPr lang="fr-CM"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FAD3E710-B22E-7E9B-FFF1-787E2912B703}"/>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12244784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2A0DAE-346E-967E-1EE6-AA548E2A0061}"/>
              </a:ext>
            </a:extLst>
          </p:cNvPr>
          <p:cNvSpPr>
            <a:spLocks noGrp="1"/>
          </p:cNvSpPr>
          <p:nvPr>
            <p:ph type="title"/>
          </p:nvPr>
        </p:nvSpPr>
        <p:spPr/>
        <p:txBody>
          <a:bodyPr/>
          <a:lstStyle/>
          <a:p>
            <a:r>
              <a:rPr lang="fr-FR" dirty="0">
                <a:latin typeface="Segoe Print" panose="02000600000000000000" pitchFamily="2" charset="0"/>
              </a:rPr>
              <a:t>Résultats a présenter tout au long de la simulation </a:t>
            </a:r>
            <a:endParaRPr lang="fr-CM" dirty="0">
              <a:latin typeface="Segoe Print" panose="02000600000000000000" pitchFamily="2" charset="0"/>
            </a:endParaRPr>
          </a:p>
        </p:txBody>
      </p:sp>
      <p:sp>
        <p:nvSpPr>
          <p:cNvPr id="3" name="Espace réservé du contenu 2">
            <a:extLst>
              <a:ext uri="{FF2B5EF4-FFF2-40B4-BE49-F238E27FC236}">
                <a16:creationId xmlns:a16="http://schemas.microsoft.com/office/drawing/2014/main" id="{5E510A3F-024F-96C5-96FC-83FA52FC19FB}"/>
              </a:ext>
            </a:extLst>
          </p:cNvPr>
          <p:cNvSpPr>
            <a:spLocks noGrp="1"/>
          </p:cNvSpPr>
          <p:nvPr>
            <p:ph idx="1"/>
          </p:nvPr>
        </p:nvSpPr>
        <p:spPr>
          <a:xfrm>
            <a:off x="358589" y="2018702"/>
            <a:ext cx="11689976" cy="3447643"/>
          </a:xfrm>
        </p:spPr>
        <p:txBody>
          <a:bodyPr/>
          <a:lstStyle/>
          <a:p>
            <a:r>
              <a:rPr lang="fr-FR" dirty="0">
                <a:latin typeface="Segoe Print" panose="02000600000000000000" pitchFamily="2" charset="0"/>
              </a:rPr>
              <a:t>Interpréter la simulation sur un module python de NS-3 appeler </a:t>
            </a:r>
            <a:r>
              <a:rPr lang="fr-FR" dirty="0" err="1">
                <a:latin typeface="Segoe Print" panose="02000600000000000000" pitchFamily="2" charset="0"/>
              </a:rPr>
              <a:t>pyviz</a:t>
            </a:r>
            <a:endParaRPr lang="fr-FR" dirty="0">
              <a:latin typeface="Segoe Print" panose="02000600000000000000" pitchFamily="2" charset="0"/>
            </a:endParaRPr>
          </a:p>
          <a:p>
            <a:pPr marL="0" indent="0">
              <a:buNone/>
            </a:pPr>
            <a:endParaRPr lang="fr-FR" dirty="0">
              <a:latin typeface="Segoe Print" panose="02000600000000000000" pitchFamily="2" charset="0"/>
            </a:endParaRPr>
          </a:p>
          <a:p>
            <a:r>
              <a:rPr lang="fr-FR" dirty="0">
                <a:latin typeface="Segoe Print" panose="02000600000000000000" pitchFamily="2" charset="0"/>
              </a:rPr>
              <a:t>Interpréter la simulation sur </a:t>
            </a:r>
            <a:r>
              <a:rPr lang="fr-FR" dirty="0" err="1">
                <a:latin typeface="Segoe Print" panose="02000600000000000000" pitchFamily="2" charset="0"/>
              </a:rPr>
              <a:t>NetAnim</a:t>
            </a:r>
            <a:endParaRPr lang="fr-CM"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D0D884BA-006E-5BA0-6D48-53A8021FCCA8}"/>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171563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FF3214C-E5B7-BD85-03F9-3F241A114C7E}"/>
              </a:ext>
            </a:extLst>
          </p:cNvPr>
          <p:cNvSpPr>
            <a:spLocks noGrp="1"/>
          </p:cNvSpPr>
          <p:nvPr>
            <p:ph type="title"/>
          </p:nvPr>
        </p:nvSpPr>
        <p:spPr/>
        <p:txBody>
          <a:bodyPr/>
          <a:lstStyle/>
          <a:p>
            <a:r>
              <a:rPr lang="fr-FR" dirty="0">
                <a:latin typeface="Segoe Print" panose="02000600000000000000" pitchFamily="2" charset="0"/>
              </a:rPr>
              <a:t>Simulation sur </a:t>
            </a:r>
            <a:r>
              <a:rPr lang="fr-FR" dirty="0" err="1">
                <a:latin typeface="Segoe Print" panose="02000600000000000000" pitchFamily="2" charset="0"/>
              </a:rPr>
              <a:t>pyviz</a:t>
            </a:r>
            <a:r>
              <a:rPr lang="fr-FR" dirty="0">
                <a:latin typeface="Segoe Print" panose="02000600000000000000" pitchFamily="2" charset="0"/>
              </a:rPr>
              <a:t> </a:t>
            </a:r>
            <a:endParaRPr lang="fr-CM" dirty="0">
              <a:latin typeface="Segoe Print" panose="02000600000000000000" pitchFamily="2" charset="0"/>
            </a:endParaRPr>
          </a:p>
        </p:txBody>
      </p:sp>
      <p:pic>
        <p:nvPicPr>
          <p:cNvPr id="6" name="Espace réservé du contenu 5">
            <a:extLst>
              <a:ext uri="{FF2B5EF4-FFF2-40B4-BE49-F238E27FC236}">
                <a16:creationId xmlns:a16="http://schemas.microsoft.com/office/drawing/2014/main" id="{FE313819-4FF1-52A3-8970-3285775D0D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538" y="1849272"/>
            <a:ext cx="5985462" cy="33613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Espace réservé de la date 3">
            <a:extLst>
              <a:ext uri="{FF2B5EF4-FFF2-40B4-BE49-F238E27FC236}">
                <a16:creationId xmlns:a16="http://schemas.microsoft.com/office/drawing/2014/main" id="{D49E7E82-2A75-CBB7-5DD0-82FF08A955E3}"/>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pic>
        <p:nvPicPr>
          <p:cNvPr id="8" name="Image 7">
            <a:extLst>
              <a:ext uri="{FF2B5EF4-FFF2-40B4-BE49-F238E27FC236}">
                <a16:creationId xmlns:a16="http://schemas.microsoft.com/office/drawing/2014/main" id="{50913945-D80C-1350-F8BF-617A7DDD76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5983" y="1849271"/>
            <a:ext cx="5807660" cy="336134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165336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26EE2A-D5C8-3ABB-31F9-B68FC156F9D4}"/>
              </a:ext>
            </a:extLst>
          </p:cNvPr>
          <p:cNvSpPr>
            <a:spLocks noGrp="1"/>
          </p:cNvSpPr>
          <p:nvPr>
            <p:ph type="title"/>
          </p:nvPr>
        </p:nvSpPr>
        <p:spPr/>
        <p:txBody>
          <a:bodyPr/>
          <a:lstStyle/>
          <a:p>
            <a:r>
              <a:rPr lang="fr-FR" dirty="0">
                <a:latin typeface="Segoe Print" panose="02000600000000000000" pitchFamily="2" charset="0"/>
              </a:rPr>
              <a:t>interprétation</a:t>
            </a:r>
            <a:endParaRPr lang="fr-CM" dirty="0">
              <a:latin typeface="Segoe Print" panose="02000600000000000000" pitchFamily="2" charset="0"/>
            </a:endParaRPr>
          </a:p>
        </p:txBody>
      </p:sp>
      <p:sp>
        <p:nvSpPr>
          <p:cNvPr id="3" name="Espace réservé du contenu 2">
            <a:extLst>
              <a:ext uri="{FF2B5EF4-FFF2-40B4-BE49-F238E27FC236}">
                <a16:creationId xmlns:a16="http://schemas.microsoft.com/office/drawing/2014/main" id="{0AF1A4CD-39C7-D025-9F97-4CD0169795C5}"/>
              </a:ext>
            </a:extLst>
          </p:cNvPr>
          <p:cNvSpPr>
            <a:spLocks noGrp="1"/>
          </p:cNvSpPr>
          <p:nvPr>
            <p:ph idx="1"/>
          </p:nvPr>
        </p:nvSpPr>
        <p:spPr>
          <a:xfrm>
            <a:off x="71719" y="2018702"/>
            <a:ext cx="11994775" cy="4034779"/>
          </a:xfrm>
        </p:spPr>
        <p:txBody>
          <a:bodyPr>
            <a:normAutofit fontScale="92500"/>
          </a:bodyPr>
          <a:lstStyle/>
          <a:p>
            <a:pPr marL="0" indent="0">
              <a:buNone/>
            </a:pPr>
            <a:r>
              <a:rPr lang="fr-CM" sz="1600" b="1" dirty="0">
                <a:latin typeface="Segoe Print" panose="02000600000000000000" pitchFamily="2" charset="0"/>
              </a:rPr>
              <a:t>Description de la simulation</a:t>
            </a:r>
            <a:r>
              <a:rPr lang="fr-CM" sz="1600" dirty="0">
                <a:latin typeface="Segoe Print" panose="02000600000000000000" pitchFamily="2" charset="0"/>
              </a:rPr>
              <a:t>:</a:t>
            </a:r>
          </a:p>
          <a:p>
            <a:r>
              <a:rPr lang="fr-FR" sz="1600" dirty="0">
                <a:latin typeface="Segoe Print" panose="02000600000000000000" pitchFamily="2" charset="0"/>
              </a:rPr>
              <a:t>Les </a:t>
            </a:r>
            <a:r>
              <a:rPr lang="fr-FR" sz="1600" b="1" dirty="0">
                <a:latin typeface="Segoe Print" panose="02000600000000000000" pitchFamily="2" charset="0"/>
              </a:rPr>
              <a:t>points verts </a:t>
            </a:r>
            <a:r>
              <a:rPr lang="fr-FR" sz="1600" dirty="0">
                <a:latin typeface="Segoe Print" panose="02000600000000000000" pitchFamily="2" charset="0"/>
              </a:rPr>
              <a:t>représentent les nœuds du réseau (les terminaux , stations de base, EPC , </a:t>
            </a:r>
            <a:r>
              <a:rPr lang="fr-FR" sz="1600" dirty="0" err="1">
                <a:latin typeface="Segoe Print" panose="02000600000000000000" pitchFamily="2" charset="0"/>
              </a:rPr>
              <a:t>packet</a:t>
            </a:r>
            <a:r>
              <a:rPr lang="fr-FR" sz="1600" dirty="0">
                <a:latin typeface="Segoe Print" panose="02000600000000000000" pitchFamily="2" charset="0"/>
              </a:rPr>
              <a:t> data network).</a:t>
            </a:r>
          </a:p>
          <a:p>
            <a:r>
              <a:rPr lang="fr-FR" sz="1600" dirty="0">
                <a:latin typeface="Segoe Print" panose="02000600000000000000" pitchFamily="2" charset="0"/>
              </a:rPr>
              <a:t> Le </a:t>
            </a:r>
            <a:r>
              <a:rPr lang="fr-FR" sz="1600" b="1" dirty="0">
                <a:latin typeface="Segoe Print" panose="02000600000000000000" pitchFamily="2" charset="0"/>
              </a:rPr>
              <a:t>nœud central </a:t>
            </a:r>
            <a:r>
              <a:rPr lang="fr-FR" sz="1600" dirty="0">
                <a:latin typeface="Segoe Print" panose="02000600000000000000" pitchFamily="2" charset="0"/>
              </a:rPr>
              <a:t>symbolise un point de concentration , qui gère le trafic provenant des autres nœuds(il s’agit de L’EPC).</a:t>
            </a:r>
          </a:p>
          <a:p>
            <a:pPr marL="0" indent="0">
              <a:buNone/>
            </a:pPr>
            <a:r>
              <a:rPr lang="fr-CM" sz="1600" b="1" dirty="0">
                <a:latin typeface="Segoe Print" panose="02000600000000000000" pitchFamily="2" charset="0"/>
              </a:rPr>
              <a:t>Les liens</a:t>
            </a:r>
          </a:p>
          <a:p>
            <a:r>
              <a:rPr lang="fr-FR" sz="1600" dirty="0">
                <a:latin typeface="Segoe Print" panose="02000600000000000000" pitchFamily="2" charset="0"/>
              </a:rPr>
              <a:t>Les </a:t>
            </a:r>
            <a:r>
              <a:rPr lang="fr-FR" sz="1600" b="1" dirty="0">
                <a:latin typeface="Segoe Print" panose="02000600000000000000" pitchFamily="2" charset="0"/>
              </a:rPr>
              <a:t>lignes vertes </a:t>
            </a:r>
            <a:r>
              <a:rPr lang="fr-FR" sz="1600" dirty="0">
                <a:latin typeface="Segoe Print" panose="02000600000000000000" pitchFamily="2" charset="0"/>
              </a:rPr>
              <a:t>entre les nœuds représentent les connexions réseaux.</a:t>
            </a:r>
          </a:p>
          <a:p>
            <a:r>
              <a:rPr lang="fr-FR" sz="1600" dirty="0">
                <a:latin typeface="Segoe Print" panose="02000600000000000000" pitchFamily="2" charset="0"/>
              </a:rPr>
              <a:t>La </a:t>
            </a:r>
            <a:r>
              <a:rPr lang="fr-FR" sz="1600" b="1" dirty="0">
                <a:latin typeface="Segoe Print" panose="02000600000000000000" pitchFamily="2" charset="0"/>
              </a:rPr>
              <a:t>largeur des lignes </a:t>
            </a:r>
            <a:r>
              <a:rPr lang="fr-FR" sz="1600" dirty="0">
                <a:latin typeface="Segoe Print" panose="02000600000000000000" pitchFamily="2" charset="0"/>
              </a:rPr>
              <a:t>est proportionnelle au débit (trafic) circulant sur le lien, ce qui permet de visualiser les charges de trafic.</a:t>
            </a:r>
          </a:p>
          <a:p>
            <a:r>
              <a:rPr lang="fr-FR" sz="1600" dirty="0">
                <a:latin typeface="Segoe Print" panose="02000600000000000000" pitchFamily="2" charset="0"/>
              </a:rPr>
              <a:t>Les </a:t>
            </a:r>
            <a:r>
              <a:rPr lang="fr-FR" sz="1600" b="1" dirty="0">
                <a:latin typeface="Segoe Print" panose="02000600000000000000" pitchFamily="2" charset="0"/>
              </a:rPr>
              <a:t>flèches</a:t>
            </a:r>
            <a:r>
              <a:rPr lang="fr-FR" sz="1600" dirty="0">
                <a:latin typeface="Segoe Print" panose="02000600000000000000" pitchFamily="2" charset="0"/>
              </a:rPr>
              <a:t> indiquent la direction du trafic entre les nœuds.</a:t>
            </a:r>
          </a:p>
          <a:p>
            <a:r>
              <a:rPr lang="fr-FR" sz="1600" dirty="0">
                <a:latin typeface="Segoe Print" panose="02000600000000000000" pitchFamily="2" charset="0"/>
              </a:rPr>
              <a:t>Les </a:t>
            </a:r>
            <a:r>
              <a:rPr lang="fr-FR" sz="1600" b="1" dirty="0">
                <a:latin typeface="Segoe Print" panose="02000600000000000000" pitchFamily="2" charset="0"/>
              </a:rPr>
              <a:t>valeurs en kb/s </a:t>
            </a:r>
            <a:r>
              <a:rPr lang="fr-FR" sz="1600" dirty="0">
                <a:latin typeface="Segoe Print" panose="02000600000000000000" pitchFamily="2" charset="0"/>
              </a:rPr>
              <a:t>(kilobits par seconde) affichées près des flèches représentent le volume de donnée entrant et sortant</a:t>
            </a:r>
          </a:p>
          <a:p>
            <a:endParaRPr lang="fr-FR" sz="1600" dirty="0">
              <a:latin typeface="Segoe Print" panose="02000600000000000000" pitchFamily="2" charset="0"/>
            </a:endParaRPr>
          </a:p>
          <a:p>
            <a:endParaRPr lang="fr-CM" dirty="0">
              <a:latin typeface="Segoe Print" panose="02000600000000000000" pitchFamily="2" charset="0"/>
            </a:endParaRPr>
          </a:p>
          <a:p>
            <a:pPr marL="0" indent="0">
              <a:buNone/>
            </a:pPr>
            <a:endParaRPr lang="fr-CM" b="1" dirty="0">
              <a:latin typeface="Segoe Print" panose="02000600000000000000" pitchFamily="2" charset="0"/>
            </a:endParaRPr>
          </a:p>
          <a:p>
            <a:endParaRPr lang="fr-CM" dirty="0"/>
          </a:p>
        </p:txBody>
      </p:sp>
      <p:sp>
        <p:nvSpPr>
          <p:cNvPr id="4" name="Espace réservé de la date 3">
            <a:extLst>
              <a:ext uri="{FF2B5EF4-FFF2-40B4-BE49-F238E27FC236}">
                <a16:creationId xmlns:a16="http://schemas.microsoft.com/office/drawing/2014/main" id="{258B6E55-068F-196C-C3E5-0BFEE3A1379D}"/>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3824439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C5B3789-3C05-4B9E-216B-5D5665090945}"/>
              </a:ext>
            </a:extLst>
          </p:cNvPr>
          <p:cNvSpPr>
            <a:spLocks noGrp="1"/>
          </p:cNvSpPr>
          <p:nvPr>
            <p:ph type="title"/>
          </p:nvPr>
        </p:nvSpPr>
        <p:spPr/>
        <p:txBody>
          <a:bodyPr/>
          <a:lstStyle/>
          <a:p>
            <a:r>
              <a:rPr lang="fr-FR" dirty="0">
                <a:latin typeface="Segoe Print" panose="02000600000000000000" pitchFamily="2" charset="0"/>
              </a:rPr>
              <a:t>Analyse du trafic dans la simulation</a:t>
            </a:r>
            <a:endParaRPr lang="fr-CM" dirty="0">
              <a:latin typeface="Segoe Print" panose="02000600000000000000" pitchFamily="2" charset="0"/>
            </a:endParaRPr>
          </a:p>
        </p:txBody>
      </p:sp>
      <p:sp>
        <p:nvSpPr>
          <p:cNvPr id="3" name="Espace réservé du contenu 2">
            <a:extLst>
              <a:ext uri="{FF2B5EF4-FFF2-40B4-BE49-F238E27FC236}">
                <a16:creationId xmlns:a16="http://schemas.microsoft.com/office/drawing/2014/main" id="{A460FFB0-49D6-17DC-034A-9E679EEFA067}"/>
              </a:ext>
            </a:extLst>
          </p:cNvPr>
          <p:cNvSpPr>
            <a:spLocks noGrp="1"/>
          </p:cNvSpPr>
          <p:nvPr>
            <p:ph idx="1"/>
          </p:nvPr>
        </p:nvSpPr>
        <p:spPr>
          <a:xfrm>
            <a:off x="0" y="2018702"/>
            <a:ext cx="12129247" cy="4034779"/>
          </a:xfrm>
        </p:spPr>
        <p:txBody>
          <a:bodyPr>
            <a:normAutofit/>
          </a:bodyPr>
          <a:lstStyle/>
          <a:p>
            <a:r>
              <a:rPr lang="fr-FR" sz="1800" dirty="0">
                <a:latin typeface="Segoe Print" panose="02000600000000000000" pitchFamily="2" charset="0"/>
              </a:rPr>
              <a:t>Le nœud central gère une charge importante de trafic, car il est connecté à plusieurs autres nœuds.</a:t>
            </a:r>
          </a:p>
          <a:p>
            <a:r>
              <a:rPr lang="fr-FR" sz="1800" dirty="0">
                <a:latin typeface="Segoe Print" panose="02000600000000000000" pitchFamily="2" charset="0"/>
              </a:rPr>
              <a:t>Les débits entrants et sortants varient d’un lien à un autre</a:t>
            </a:r>
          </a:p>
          <a:p>
            <a:pPr marL="0" indent="0">
              <a:buNone/>
            </a:pPr>
            <a:r>
              <a:rPr lang="fr-CM" sz="1800" dirty="0">
                <a:latin typeface="Segoe Print" panose="02000600000000000000" pitchFamily="2" charset="0"/>
              </a:rPr>
              <a:t>Par exemple :</a:t>
            </a:r>
            <a:endParaRPr lang="fr-FR" sz="1800" dirty="0">
              <a:latin typeface="Segoe Print" panose="02000600000000000000" pitchFamily="2" charset="0"/>
            </a:endParaRPr>
          </a:p>
          <a:p>
            <a:pPr marL="0" indent="0">
              <a:buNone/>
            </a:pPr>
            <a:r>
              <a:rPr lang="fr-FR" sz="1800" dirty="0">
                <a:latin typeface="Segoe Print" panose="02000600000000000000" pitchFamily="2" charset="0"/>
              </a:rPr>
              <a:t>Entre le nœud central et un autre nœud, on observe 336.62 kb/s sortants et 357.65 kb/s entrants, ce qui indique un flux bidirectionnel équilibré.</a:t>
            </a:r>
          </a:p>
          <a:p>
            <a:pPr marL="0" indent="0">
              <a:buNone/>
            </a:pPr>
            <a:r>
              <a:rPr lang="fr-FR" sz="1800" dirty="0">
                <a:latin typeface="Segoe Print" panose="02000600000000000000" pitchFamily="2" charset="0"/>
              </a:rPr>
              <a:t>Sur un autre lien, le trafic entrant est beaucoup plus important (729.69 kb/s) par rapport au trafic sortant (344.58 kb/s), ce qui peut refléter une demande élevée de données sur ce lien.</a:t>
            </a:r>
          </a:p>
          <a:p>
            <a:r>
              <a:rPr lang="fr-FR" sz="1800" dirty="0">
                <a:latin typeface="Segoe Print" panose="02000600000000000000" pitchFamily="2" charset="0"/>
              </a:rPr>
              <a:t>On remarque aussi que les flux décédant sont plus importants que les flux montants, ce qui est normal car comme on l’a vu dans le cas de l’</a:t>
            </a:r>
            <a:r>
              <a:rPr lang="fr-FR" sz="1800" dirty="0" err="1">
                <a:latin typeface="Segoe Print" panose="02000600000000000000" pitchFamily="2" charset="0"/>
              </a:rPr>
              <a:t>offload</a:t>
            </a:r>
            <a:r>
              <a:rPr lang="fr-FR" sz="1800" dirty="0">
                <a:latin typeface="Segoe Print" panose="02000600000000000000" pitchFamily="2" charset="0"/>
              </a:rPr>
              <a:t> par exemple  le protocole TCP envoie juste un accusé de réception qui demande une faible quantité de donnée</a:t>
            </a:r>
            <a:endParaRPr lang="fr-CM" sz="1800" dirty="0">
              <a:latin typeface="Segoe Print" panose="02000600000000000000" pitchFamily="2" charset="0"/>
            </a:endParaRPr>
          </a:p>
        </p:txBody>
      </p:sp>
      <p:sp>
        <p:nvSpPr>
          <p:cNvPr id="4" name="Espace réservé de la date 3">
            <a:extLst>
              <a:ext uri="{FF2B5EF4-FFF2-40B4-BE49-F238E27FC236}">
                <a16:creationId xmlns:a16="http://schemas.microsoft.com/office/drawing/2014/main" id="{2663E91F-9254-5C0F-93A3-74077C79ADE0}"/>
              </a:ext>
            </a:extLst>
          </p:cNvPr>
          <p:cNvSpPr>
            <a:spLocks noGrp="1"/>
          </p:cNvSpPr>
          <p:nvPr>
            <p:ph type="dt" sz="half" idx="10"/>
          </p:nvPr>
        </p:nvSpPr>
        <p:spPr/>
        <p:txBody>
          <a:bodyPr/>
          <a:lstStyle/>
          <a:p>
            <a:pPr rtl="0"/>
            <a:fld id="{75162FBC-E467-46B8-ABE1-98D95CFF2BA6}" type="datetime1">
              <a:rPr lang="fr-FR" smtClean="0"/>
              <a:t>26/03/2025</a:t>
            </a:fld>
            <a:endParaRPr lang="en-US" dirty="0"/>
          </a:p>
        </p:txBody>
      </p:sp>
    </p:spTree>
    <p:extLst>
      <p:ext uri="{BB962C8B-B14F-4D97-AF65-F5344CB8AC3E}">
        <p14:creationId xmlns:p14="http://schemas.microsoft.com/office/powerpoint/2010/main" val="42365972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Galerie">
  <a:themeElements>
    <a:clrScheme name="Galerie">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erie">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erie">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TM10001114[[fn=Galerie]]</Template>
  <TotalTime>97</TotalTime>
  <Words>1222</Words>
  <Application>Microsoft Office PowerPoint</Application>
  <PresentationFormat>Grand écran</PresentationFormat>
  <Paragraphs>95</Paragraphs>
  <Slides>16</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16</vt:i4>
      </vt:variant>
    </vt:vector>
  </HeadingPairs>
  <TitlesOfParts>
    <vt:vector size="21" baseType="lpstr">
      <vt:lpstr>Arial</vt:lpstr>
      <vt:lpstr>Calibri</vt:lpstr>
      <vt:lpstr>Gill Sans MT</vt:lpstr>
      <vt:lpstr>Segoe Print</vt:lpstr>
      <vt:lpstr>Galerie</vt:lpstr>
      <vt:lpstr>Virtualisation du cœur du réseau 4G</vt:lpstr>
      <vt:lpstr>C’est quoi le cœur du réseau 4G ? </vt:lpstr>
      <vt:lpstr>Composant principaux du cœur du réseau 4G </vt:lpstr>
      <vt:lpstr>C’est quoi la virtualisation du cœur du réseau 4G</vt:lpstr>
      <vt:lpstr>Scenario de la simulation</vt:lpstr>
      <vt:lpstr>Résultats a présenter tout au long de la simulation </vt:lpstr>
      <vt:lpstr>Simulation sur pyviz </vt:lpstr>
      <vt:lpstr>interprétation</vt:lpstr>
      <vt:lpstr>Analyse du trafic dans la simulation</vt:lpstr>
      <vt:lpstr>Simulation sur netanim</vt:lpstr>
      <vt:lpstr>Présentation PowerPoint</vt:lpstr>
      <vt:lpstr>Interprétation </vt:lpstr>
      <vt:lpstr>Fonctionnement de la simulation</vt:lpstr>
      <vt:lpstr>Fonctionnement de la simulation</vt:lpstr>
      <vt:lpstr>Objectifs de la simulation </vt:lpstr>
      <vt:lpstr>Fin….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junior christophe</dc:creator>
  <cp:lastModifiedBy>junior christophe</cp:lastModifiedBy>
  <cp:revision>2</cp:revision>
  <dcterms:created xsi:type="dcterms:W3CDTF">2025-03-23T02:48:21Z</dcterms:created>
  <dcterms:modified xsi:type="dcterms:W3CDTF">2025-03-26T08:32:19Z</dcterms:modified>
</cp:coreProperties>
</file>

<file path=docProps/thumbnail.jpeg>
</file>